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2.xml" ContentType="application/vnd.openxmlformats-officedocument.presentationml.tags+xml"/>
  <Override PartName="/ppt/notesSlides/notesSlide3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9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20" r:id="rId2"/>
    <p:sldId id="362" r:id="rId3"/>
    <p:sldId id="437" r:id="rId4"/>
    <p:sldId id="439" r:id="rId5"/>
    <p:sldId id="440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90" r:id="rId15"/>
    <p:sldId id="492" r:id="rId16"/>
    <p:sldId id="493" r:id="rId17"/>
    <p:sldId id="494" r:id="rId18"/>
    <p:sldId id="495" r:id="rId19"/>
    <p:sldId id="497" r:id="rId20"/>
    <p:sldId id="498" r:id="rId21"/>
    <p:sldId id="499" r:id="rId22"/>
    <p:sldId id="501" r:id="rId23"/>
    <p:sldId id="502" r:id="rId24"/>
    <p:sldId id="503" r:id="rId25"/>
    <p:sldId id="450" r:id="rId26"/>
    <p:sldId id="453" r:id="rId27"/>
    <p:sldId id="454" r:id="rId28"/>
    <p:sldId id="455" r:id="rId29"/>
    <p:sldId id="456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8" r:id="rId39"/>
    <p:sldId id="469" r:id="rId40"/>
    <p:sldId id="470" r:id="rId41"/>
    <p:sldId id="471" r:id="rId42"/>
    <p:sldId id="472" r:id="rId43"/>
    <p:sldId id="473" r:id="rId44"/>
    <p:sldId id="475" r:id="rId45"/>
    <p:sldId id="504" r:id="rId4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CC0000"/>
    <a:srgbClr val="99FFCC"/>
    <a:srgbClr val="663300"/>
    <a:srgbClr val="006600"/>
    <a:srgbClr val="FFFF99"/>
    <a:srgbClr val="FFFF66"/>
    <a:srgbClr val="8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82459" autoAdjust="0"/>
  </p:normalViewPr>
  <p:slideViewPr>
    <p:cSldViewPr>
      <p:cViewPr varScale="1">
        <p:scale>
          <a:sx n="91" d="100"/>
          <a:sy n="91" d="100"/>
        </p:scale>
        <p:origin x="17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1608" y="-2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2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Dinami</a:t>
            </a:r>
            <a:r>
              <a:rPr lang="sr-Latn-CS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ki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mikrofona</a:t>
            </a:r>
            <a:r>
              <a:rPr lang="x-none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odre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izme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praga izobličenja i praga šuma.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defRPr/>
            </a:pPr>
            <a:r>
              <a:rPr lang="sr-Latn-R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rag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izobli</a:t>
            </a:r>
            <a:r>
              <a:rPr lang="sr-Latn-CS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enja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nivo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kada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dolazi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izobli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3%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Za neke kombinacije mikrofona i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pret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ojačavača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je dozvoljeno 10% izobličenja;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lvl="1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defRPr/>
            </a:pPr>
            <a:r>
              <a:rPr lang="sr-Latn-R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rag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šuma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nivo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kada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elektri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šum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tp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ojačavača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 termalni šum mikrofona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uti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merenje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4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popre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preseka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imaju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prag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šuma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dok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manjeg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popre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preseka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imaju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prag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izobličenja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600"/>
              </a:spcBef>
              <a:buFont typeface="Arial" charset="0"/>
              <a:buNone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ih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nivoa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buke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treba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izabrati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popre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preseka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Arial" charset="0"/>
              <a:buNone/>
            </a:pP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viših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nivoa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buke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treba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izabrati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manjeg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popre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preseka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8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aj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eš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koriš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</a:t>
            </a:r>
            <a:r>
              <a:rPr lang="x-none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kondenzatorski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mikrofon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za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merenje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buke</a:t>
            </a:r>
            <a:r>
              <a:rPr lang="en-U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x-none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½</a:t>
            </a:r>
            <a:r>
              <a:rPr lang="en-U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" </a:t>
            </a:r>
            <a:r>
              <a:rPr lang="sr-Cyrl-CS" sz="1000" b="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mikrofon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x-none" sz="1000" b="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sr-Latn-CS" sz="1000" b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r-Cyrl-CS" sz="1000" b="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adni</a:t>
            </a:r>
            <a:r>
              <a:rPr lang="sr-Cyrl-C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</a:t>
            </a:r>
            <a:r>
              <a:rPr lang="x-none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½</a:t>
            </a:r>
            <a:r>
              <a:rPr lang="en-U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" </a:t>
            </a:r>
            <a:r>
              <a:rPr lang="sr-Cyrl-CS" sz="1000" b="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mikrofon</a:t>
            </a:r>
            <a:r>
              <a:rPr lang="x-none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definisan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000" b="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44000" lvl="1" indent="-144000" algn="just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v"/>
              <a:defRPr/>
            </a:pP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rekvencijskim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opsegom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koji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širi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audio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opsega</a:t>
            </a:r>
            <a:r>
              <a:rPr lang="x-none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2.6</a:t>
            </a:r>
            <a:r>
              <a:rPr lang="x-none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Hz</a:t>
            </a:r>
            <a:r>
              <a:rPr lang="x-none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b="0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÷</a:t>
            </a:r>
            <a:r>
              <a:rPr lang="x-none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sr-Cyrl-C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x-none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kHz</a:t>
            </a:r>
            <a:r>
              <a:rPr lang="sr-Latn-R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i</a:t>
            </a:r>
            <a:endParaRPr lang="x-none" sz="1000" b="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44000" lvl="1" indent="-144000" algn="just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v"/>
              <a:defRPr/>
            </a:pP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Dinamičkim opsegom:</a:t>
            </a:r>
            <a:r>
              <a:rPr lang="sr-Cyrl-C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15</a:t>
            </a:r>
            <a:r>
              <a:rPr lang="x-none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dB</a:t>
            </a:r>
            <a:r>
              <a:rPr lang="sr-Cyrl-C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b="0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÷</a:t>
            </a:r>
            <a:r>
              <a:rPr lang="sr-Cyrl-CS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146</a:t>
            </a:r>
            <a:r>
              <a:rPr lang="x-none" sz="1000" b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dB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x-none" sz="1000" b="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 odnosu na tip zvučnog polja u kome se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primenjuju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postoje tri tipa mikrofona: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” mikrofoni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mikrofoni za slobodno zvučno polje,</a:t>
            </a: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“Random incidence” mikrofoni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mikrofoni za difuzno ili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reverberaciono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zvučno polje,</a:t>
            </a: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Pressure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” mikrofoni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vrednosti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ukupnog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nivoa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buke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pruža samo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informacij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ukupno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zvučnoj energiji na mestu prijema (mernom mestu).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Merenje i p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oznavanje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frekvencijskog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sadržaja buke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odnosno njenog frekvencijskog spektra, omogućava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80000" indent="-180000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etaljnije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informacije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o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samom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izvoru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buke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ovezivanje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odgovarajućih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komponen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spektra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pojedinim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elementima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izvora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identifik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aciju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dominantni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izvor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buke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reduzimanj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odgovarajućih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avanje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nivoa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buke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proceduri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upravljanja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bukom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vi-VN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Frekvencijska analiza buke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predstavlja 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određivanje nivoa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buke 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komponen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ata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složenog signala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buke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različitim frekvencijama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ezultat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rekvencijsk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analiz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 je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frekvencijski spektar signala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buke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koji daje prikaz nivoa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buke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komponen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ata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(amplituda) u funkciji frekvencije.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Frekvencijska analiza signala buke može biti </a:t>
            </a:r>
            <a:r>
              <a:rPr lang="sr-Latn-CS" sz="1000" dirty="0">
                <a:solidFill>
                  <a:srgbClr val="990000"/>
                </a:solidFill>
              </a:rPr>
              <a:t>pojasna</a:t>
            </a:r>
            <a:r>
              <a:rPr lang="sr-Latn-CS" sz="1000" dirty="0">
                <a:solidFill>
                  <a:srgbClr val="000066"/>
                </a:solidFill>
              </a:rPr>
              <a:t> i </a:t>
            </a:r>
            <a:r>
              <a:rPr lang="sr-Latn-CS" sz="1000" dirty="0" err="1">
                <a:solidFill>
                  <a:srgbClr val="990000"/>
                </a:solidFill>
              </a:rPr>
              <a:t>uskopojasna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9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Arial" charset="0"/>
              <a:buNone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POJASNA FREKVENCIJSKA ANALIZA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podrazumeva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propuštanje električnog signala buke kroz određeni broj digitalnih filtara sa različitim centralnim frekvencijama (različitim širinama frekvencijskog pojasa), ili kroz jedan filtar čija se centralna frekvencija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pomera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duž frekvencijskog opsega. </a:t>
            </a:r>
          </a:p>
          <a:p>
            <a:pPr algn="just">
              <a:spcBef>
                <a:spcPts val="600"/>
              </a:spcBef>
              <a:buFont typeface="Arial" charset="0"/>
              <a:buNone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Širina frekvencijskog pojasa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filtra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može biti različita: oktava, terca, 1/12 oktave, 1/24 oktave i sl. Rezultati analize se prikazuju uglavnom na logaritamskoj skali.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05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Pojasni f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iltar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(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propusnik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)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propušta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samo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deo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frekvencijskog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spektra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buke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(pojas ili opseg)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zavisi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širine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(pojasa)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centralne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rezultat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propuštanja signala buke kroz pojasni filtar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dobija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ukupna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energija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buke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(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energetska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suma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svih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komponent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ata buke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)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opsegu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(pojasu)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Propusni opseg </a:t>
            </a:r>
            <a:r>
              <a:rPr lang="sr-Latn-CS" sz="10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filtra</a:t>
            </a:r>
            <a:r>
              <a:rPr lang="sr-Latn-CS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(B)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odre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en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razlika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gornje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grani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i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</a:t>
            </a:r>
            <a:r>
              <a:rPr lang="sr-Latn-CS" sz="1000" baseline="-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donje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grani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i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</a:t>
            </a:r>
            <a:r>
              <a:rPr lang="en-US" sz="1000" baseline="-30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1</a:t>
            </a:r>
            <a:r>
              <a:rPr lang="sr-Latn-CS" sz="1000" baseline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000" baseline="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Idealni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pojasni filtar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propušta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bez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slabljenja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deo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frekvencijskog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unutar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Komponente signala se van propusnog opsega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filtra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potuno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oslabljuju.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Realni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pojasni 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filtar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nema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ravnu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karakteristiku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opsegu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talas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 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Realni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filtar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propušta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van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ali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amplitude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komponen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dosta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oslabljene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- š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dalja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slabljenje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realnih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definisati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razlika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kojima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nivo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opada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3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dB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(0.707 puta)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odnosu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vrednost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nivoa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centralnoj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58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praksi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koriste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dva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tipa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pojasnih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: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  <a:p>
            <a:pPr marL="180000" lvl="1" indent="-1800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iltri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konstantnom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širinom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propusnog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opsega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(CB filtri),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nezavisn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centralne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filtra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vi-VN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koja se određuje kao aritimetička sredina donje i gornje granične frekvencije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endParaRPr lang="sr-Latn-R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80000" lvl="1" indent="-1800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iltri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procentualno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konstantnom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širinom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propusnog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(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CPB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filtri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)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definisan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određeni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procentom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centralne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frekvencije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određuje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geometrijska sredina donje i gornje granične frekvencije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5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1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Kada se koriste </a:t>
            </a: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filtri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sa konstantnom širinom propusnog opsega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(CB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filtri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), za prikazivanje rezultata se preporučuje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linearna frekvencijska skala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uglavnom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koriste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filtri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procentualno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konstantnom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širinom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propusnog</a:t>
            </a:r>
            <a:r>
              <a:rPr lang="sr-Latn-R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opsega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(CPB filtri)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rezultati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frekvencijske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analize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prikazuju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logaritamskoj</a:t>
            </a:r>
            <a:r>
              <a:rPr lang="sr-Cyrl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frekvencijskoj</a:t>
            </a:r>
            <a:r>
              <a:rPr lang="sr-Cyrl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skali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gde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logaritamska</a:t>
            </a:r>
            <a:r>
              <a:rPr lang="sr-Cyrl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širina</a:t>
            </a:r>
            <a:r>
              <a:rPr lang="sr-Cyrl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propusnog</a:t>
            </a:r>
            <a:r>
              <a:rPr lang="sr-Cyrl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opsega</a:t>
            </a:r>
            <a:r>
              <a:rPr lang="x-none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filtra </a:t>
            </a:r>
            <a:r>
              <a:rPr lang="sr-Cyrl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konstantna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07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pojasnu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frekvencijsku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analizu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naj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eš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koriste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CPB </a:t>
            </a:r>
            <a:r>
              <a:rPr lang="x-none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filtri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širina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propusnog opsega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jednaka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širini oktave ili terce (1/3 oktave).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Oktavni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filtar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pojasni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filtar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najširim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propusnim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opsegom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irin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propusnog opsega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70%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centralne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frekvencije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ornja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frekvencija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dvostruko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frekvencije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filtra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Tercni</a:t>
            </a:r>
            <a:r>
              <a:rPr lang="sr-Latn-CS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r-Latn-CS" sz="10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trećinsko</a:t>
            </a:r>
            <a:r>
              <a:rPr lang="sr-Latn-CS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oktavni</a:t>
            </a:r>
            <a:r>
              <a:rPr lang="sr-Latn-CS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) filtar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je pojasni filtar kod koga važi: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irina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propusnog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tercnog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filtra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odgovara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1/3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širine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propusnog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oktavnog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filtra,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ili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23%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centralne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frekvencije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;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ornja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frekvencija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1.2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puta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nje.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2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susedna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tercna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jedan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oktavni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filtar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centr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lnom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jednaka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centralnoj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središnje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terce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0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0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Arial" charset="0"/>
              <a:buNone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USKOPOJASNA FREKVENCIJSKA ANALIZA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 sprovodi korišćenjem algoritma 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Brze </a:t>
            </a:r>
            <a:r>
              <a:rPr lang="sr-Latn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Furijeove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transformacije signala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Fast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Fourier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Transform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 FFT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za dobijanje Diskretne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Furijeove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transformacije signala (</a:t>
            </a:r>
            <a:r>
              <a:rPr lang="sr-Latn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Discrete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Fourier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Transform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 DFT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koj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predstavlja ekvivalent vremenskog signala u frekvencijskom domenu.</a:t>
            </a:r>
          </a:p>
          <a:p>
            <a:pPr algn="just">
              <a:spcBef>
                <a:spcPts val="600"/>
              </a:spcBef>
              <a:buFont typeface="Arial" charset="0"/>
              <a:buNone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Rezultati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uskopojasne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analize se obično prikazuju na linearnoj frekvencijskoj skali.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  <a:buFont typeface="Arial" charset="0"/>
              <a:buNone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 koji napušta filtarsku sekciju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ili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sekciju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frekvencijsku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ponderaciju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nivoa buke 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vremenski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promenljiv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kao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takav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 do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vodi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ula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detektor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buke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 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charset="0"/>
              <a:buNone/>
            </a:pPr>
            <a:r>
              <a:rPr lang="sr-Latn-CS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etektor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signala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predstavlja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oslednju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kariku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mernom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lancu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izlaznog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sistema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prikaz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rezultata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44000" indent="-144000" algn="just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ignal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buke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ulazu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detektora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predstavlja trenutnu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zvučnog pritiska i ima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promenljiv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talasni oblik. </a:t>
            </a:r>
          </a:p>
          <a:p>
            <a:pPr marL="144000" indent="-144000" algn="just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Amplituda signala se veoma brzo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menja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(u zavisnosti od frekvencije) između pozitivnih i negativnih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 algn="just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Veoma brze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promene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amplitude ne može da prati kazaljka (digitalni ekran) instrumenta, a ni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merilac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44000" indent="-144000" algn="just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Srednja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signala u dužem vremenskom intervalu jednaka je nuli.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snovni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zadatak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detektora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konvertuje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vremenski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promenljiv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signal čije će vremenske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promene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biti sporije i koje se mogu pratiti na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ekranu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instrumenta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Kao rezultat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detektora u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mernom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lancu dobija se: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Efektivna (RMS)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analiziranog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sinala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Srednj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RMS signala u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mernom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intervalu, 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Logaritamsk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RMS signala, tako da očitavanje na ekranu instrumenta može da bude u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decibelima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RMS signal na izlazu iz detektora je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tako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vremenski promenljiva veličina.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charset="0"/>
              <a:buNone/>
            </a:pP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2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Efektivna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(RMS)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pritiska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i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x-none" sz="1000" i="1" baseline="-25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rms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srazmerna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kvadratu zvučnog pritiska, pa time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energiji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odnosno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njegovoj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snazi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kao 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intenzitetu zvuka.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lvl="1" indent="0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fektivna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pritiska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rezultat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vremenskog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usrednjavanja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kvadrata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trenutne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pritiska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izraz 1.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lvl="1" indent="0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Efektivna (RMS)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zvučnog pritiska je pozitivna i različita od nule.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RMS </a:t>
            </a: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prostoperiodičnog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signala je data kao količnik amplitude i korena broja 2 (izraz 2).</a:t>
            </a:r>
            <a:endParaRPr lang="x-none" sz="1000" dirty="0">
              <a:solidFill>
                <a:srgbClr val="99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7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detektoru signala se vrši: 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Kvadriranje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trenutne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signala u cilju dobijanja trenutne snage signala,</a:t>
            </a: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Integracija u definisanom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vremenu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usrednjavanja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 dobijanje srednje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x-none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Kvadratni koren srednje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rms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daje veličinu istih dimenzija kao ulazni signal.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Izlazna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se može konvertovati u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dB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ukoliko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rezultate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treba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prika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zati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logaritamskoj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umesto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ranoj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skali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48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Efektivna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pritiska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koja se dobija na izlazu iz detektora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tako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vremenski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promenljiva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CS" sz="1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crvena linija na dijagramu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Promene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su manje, a brzina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promene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avis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izabran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vremenske karakteristike detektora signala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koja se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primenjuje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RMS signal.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29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rimenjen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vremenska karakteristika o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dređuje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vreme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odziva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reakcije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detektora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dovodi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ulaz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detektor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Vreme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odziva detektora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treba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bude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44000" lvl="1" indent="-144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dovoljno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dugo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kako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izmerena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bila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što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pribli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nija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teorijskoj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energije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44000" lvl="1" indent="-144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dovoljno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kratko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kako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dobi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uvid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vremenske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promene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zvučnog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polja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Različite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vremenske karakteristike imaju različite vremenske konstante reakcije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detektora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 pitchFamily="18" charset="2"/>
              </a:rPr>
              <a:t>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dovodi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ulaz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detektor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sr-Latn-R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zavisnosti od trajanja vremenske konstante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/>
              </a:rPr>
              <a:t>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p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rimenjuju se 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tri vremenske karakteristike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SLOW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 pitchFamily="18" charset="2"/>
              </a:rPr>
              <a:t>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FAST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 pitchFamily="18" charset="2"/>
              </a:rPr>
              <a:t>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25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ms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i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IMPULSE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 pitchFamily="18" charset="2"/>
              </a:rPr>
              <a:t>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ms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x-none" sz="1000" dirty="0">
              <a:solidFill>
                <a:srgbClr val="99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Slow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 </a:t>
            </a:r>
            <a:r>
              <a:rPr lang="en-US" sz="1000" i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fast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imaju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istu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konstantu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rasta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opadanja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nivoa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dok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000" i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impulse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konstante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razlikuju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Ukoliko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ni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traje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dovoljno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dugo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sve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vremenske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ponderacione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krive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istu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nakon nekog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vremena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Detektor reaguje najbrže sa 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impulsnom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karakteristikom, ali se sadržaj detektora i najsporije prazni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tako da ne može odmah da reaguje na sledeći zvučni događaj.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Sadržaj detektora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se najbrže prazni sa </a:t>
            </a:r>
            <a:r>
              <a:rPr lang="sr-Latn-CS" sz="100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fast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karakteristikom, tako da najbolje može da prati brze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promene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zvučnog pritiska.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Osnovne karike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</a:rPr>
              <a:t>mernog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 lanca: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Pretvara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</a:rPr>
              <a:t>č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pretvara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oscilacije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elektri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signal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Pretpoja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</a:rPr>
              <a:t>č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ava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</a:rPr>
              <a:t>č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-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pojačava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električn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og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signal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relativno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male amplitude koji se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dobije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izlazu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pretvarača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</a:rPr>
              <a:t>Ponderacione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</a:rPr>
              <a:t> frekvencijske krive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-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ponderi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sanje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signal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frekvencijskom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domenu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čime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se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dobija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trenutni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nivo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signala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A, B, C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ili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linearnom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(Z)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ponderacijom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</a:rPr>
              <a:t>Filtri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 -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analiz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signala u frekvencijskom domenu.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Detektor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-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odre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đ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ivanj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energ</a:t>
            </a:r>
            <a:r>
              <a:rPr lang="sr-Latn-R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ij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sk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srednje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vrednosti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signala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Ekran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instrumenta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ili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nek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drug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izlazn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ure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đ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aj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(ploter ili štampač)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</a:rPr>
              <a:t> –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prikaz r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ezultat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merenja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analize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buke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5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Ukoliko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signal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traje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veoma kratko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impulsna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najpribli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niji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opis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posmatrane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kratkotrajne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pojave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odnosno najbolje prati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promene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zvučnog pritiska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Merenje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i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impulsnom 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rakteristikom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omogu</a:t>
            </a: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ćava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x-none" sz="1000" dirty="0">
              <a:solidFill>
                <a:srgbClr val="99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relativno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brzih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kratkih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promena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veoma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visokim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nivoom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impulsne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pojave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pucanj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pištolja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udar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groma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Određivanje vršnih (maksimalnih) nivoa buke u signalu trenutnog zvučnog pritiska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71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Kada su </a:t>
            </a: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promene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nivoa buke veoma brze i veće od 4 </a:t>
            </a:r>
            <a:r>
              <a:rPr lang="sr-Latn-C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dB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što onemogućava praćenje i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procenu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srednje RMS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primenjuje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se </a:t>
            </a:r>
            <a:r>
              <a:rPr lang="x-none" sz="1000" i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slow </a:t>
            </a:r>
            <a:r>
              <a:rPr lang="sr-Cyrl-CS" sz="1000" i="1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Merenje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i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slow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karakteristikom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askira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krat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otrajne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impulsne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pojave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odnosno eliminiše njihov uticaj;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lakša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itavanje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podataka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 nivou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RMS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vrednosti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zvučnog pritiska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1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romene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displeju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instrumenta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primenom </a:t>
            </a:r>
            <a:r>
              <a:rPr lang="sr-Latn-RS" sz="1000" i="1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slow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karakteristike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sporije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mogu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prate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Nedostatak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ne prati dobro trenutne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promene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zvučnog pritiska.</a:t>
            </a: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80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Merenje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i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fast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karakteristikom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mogu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ćava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relativno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brzih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promena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;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ava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odre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ivanje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efektivne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vrednosti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ceo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Otežava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promena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ekranu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instrumenta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 merenja buke se u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glavnom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primenjuje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i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fast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karakteristika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ali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ukoliko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suviše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brzo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onemogu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ava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jasno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itavanje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enje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njegovih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promena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tada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koristiti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i </a:t>
            </a:r>
            <a:r>
              <a:rPr lang="en-US" sz="1000" i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slow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karakteristika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83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44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8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65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27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86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7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ajzna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ajniju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kariku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mernom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lancu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ini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pretvara</a:t>
            </a:r>
            <a:r>
              <a:rPr lang="sr-Latn-CS" sz="1000" b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x-none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x-none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izbora</a:t>
            </a:r>
            <a:r>
              <a:rPr lang="x-none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pretvarača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mnogome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zavisi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preciznost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samog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merenja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Vrste</a:t>
            </a:r>
            <a:r>
              <a:rPr lang="en-U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pretvarača</a:t>
            </a:r>
            <a:r>
              <a:rPr lang="en-U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: </a:t>
            </a:r>
            <a:endParaRPr lang="sr-Latn-RS" sz="1000" b="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44000" indent="-1440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</a:t>
            </a:r>
            <a:r>
              <a:rPr lang="en-U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gljeni</a:t>
            </a:r>
            <a:r>
              <a:rPr lang="en-U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mikrofoni</a:t>
            </a:r>
            <a:r>
              <a:rPr lang="en-U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endParaRPr lang="sr-Latn-RS" sz="1000" b="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44000" indent="-1440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Elektrodinamički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mikrofoni,</a:t>
            </a:r>
          </a:p>
          <a:p>
            <a:pPr marL="144000" indent="-1440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Elektrostatički mikrofoni,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endParaRPr lang="sr-Latn-R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44000" indent="-1440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Kondenzatorski mikrofoni,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endParaRPr lang="sr-Latn-R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44000" indent="-1440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Kristalni mikrofoni I</a:t>
            </a:r>
            <a:endParaRPr lang="sr-Latn-R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Specijalni mikrofoni  (</a:t>
            </a:r>
            <a:r>
              <a:rPr lang="sr-Latn-CS" sz="10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hidrofoni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...).</a:t>
            </a:r>
            <a:endParaRPr lang="en-US" sz="1000" b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b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Osnovni zadatak mikrofona 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je da pretvara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zvu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ne</a:t>
            </a:r>
            <a:r>
              <a:rPr lang="x-none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oscilacije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izazvane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dejstvom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zvu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nih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talasa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elektri</a:t>
            </a:r>
            <a:r>
              <a:rPr lang="sr-Latn-CS" sz="10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</a:t>
            </a:r>
            <a:r>
              <a:rPr lang="sr-Cyrl-CS" sz="1000" b="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000" b="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2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107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svakog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merenja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</a:t>
            </a:r>
            <a:r>
              <a:rPr lang="x-none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neophodno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izvršiti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kalibraciju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instrumenta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zajedno</a:t>
            </a:r>
            <a:r>
              <a:rPr lang="sr-Latn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Kalibracijom se: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x-none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roverava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unkcija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mernog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sistema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do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sistema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indikaciju</a:t>
            </a:r>
            <a:r>
              <a:rPr lang="x-none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;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x-none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bezbe</a:t>
            </a:r>
            <a:r>
              <a:rPr lang="sr-Latn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uje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pouzdanost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preciznost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merenja</a:t>
            </a:r>
            <a:r>
              <a:rPr lang="sr-Cyrl-CS" sz="1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67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najosetljivija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lanca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kalibriše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fabri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ki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ime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definiše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osetljivost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data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njegovoj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ra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cionoj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 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Osetljivost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dat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[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mV/Pa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]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potrebno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uneti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etni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podatak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kalibraciji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lanca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Osetljivost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potrebno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proveravati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određenim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intervalima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laboratorijskim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metodama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(etaloniranjem)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69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terenska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merenja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rimenjuje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jednostavniji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metod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kalibracije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l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nca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pomo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kalibrisan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izvora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zvuka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Kalibrisani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izvor zvuka generiše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definisanoj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polje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definisanog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nivoa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kalibraciju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lanca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nivoa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buke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uglavnom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korist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akustički kalibrator zvuka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Kalibrator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zvuka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proizvodi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nivo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94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dB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1000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Hz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tačnošću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  <a:sym typeface="Symbol" pitchFamily="18" charset="2"/>
              </a:rPr>
              <a:t>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0.25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dB.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Kalibrator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generiše zvuk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pomo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stabilnog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oscilatora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Stabilni oscilator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pobu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piezoelektri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element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vibrira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metalnu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dijafragmu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svojim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oscilovanjem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generiše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no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polje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05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Kalibracija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zavisna od primenjene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ponderacione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frekvencijske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krive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ijedna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ponderaciona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frekvencijska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kriva ne unosi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bilo kakvo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slabljenje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generisanog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kalibracionog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1000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Hz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14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Kao pretvarač se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najčešće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koristi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ondenzatorski</a:t>
            </a:r>
            <a:r>
              <a:rPr lang="sr-Cyrl-C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mikrofon</a:t>
            </a:r>
            <a:r>
              <a:rPr lang="en-US" sz="10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zbog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svojih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stabilnih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pouzdanih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karakteristika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širokom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frekvencijskom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podru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prilikom laboratorijskih i terenskih merenja buke (zvuka).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charset="0"/>
              <a:buNone/>
            </a:pP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Osnovne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radne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karakteristike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kondenzatorskog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mikrofona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  <a:p>
            <a:pPr marL="171450" lvl="1" indent="-171450" algn="just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velika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stabilnost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rada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raznim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okru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ženjima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71450" lvl="1" indent="-171450" algn="just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ravan frekvencijski odziv u širokom frekvencijskom opsegu,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71450" lvl="1" indent="-171450" algn="just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mala izobličenja,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71450" lvl="1" indent="-171450" algn="just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veoma mali sopstveni šum, i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71450" lvl="1" indent="-171450" algn="just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široki dinamički opseg.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Kondenzatorski mikrofon se sastoji od: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v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zaštitne rešetke,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v"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tanke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metalne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membrane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44000" lvl="1" indent="-144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v"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nepokretn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konusn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plo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Membrana i nepokretna ploča čine </a:t>
            </a:r>
            <a:r>
              <a:rPr lang="sr-Latn-CS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kondenzator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sa vazduhom kao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dielektrikom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Membrana je od spoljnjih oštećenja zaštićena zaštitnom rešetkom.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Izlazni vod omogućuje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prenos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signala na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pretpojačavač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Princip rada kondenzatorskog mikrofona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talas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pomeraju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membranu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enja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rastojanje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izme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membrane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nepokretne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Menja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kapacitivnost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kondenzatora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</a:p>
          <a:p>
            <a:pPr marL="180000" lvl="1" indent="-180000" algn="just" fontAlgn="auto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Promenljiva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kapacitivnost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se konvertuje u električni signal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promenljivog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napona.</a:t>
            </a:r>
            <a:endParaRPr lang="x-none" sz="1000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5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Kondenzatorski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 zavisnosti od namene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razli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itim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inama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: 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1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",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1/2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",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1/4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"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1/8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".</a:t>
            </a:r>
          </a:p>
          <a:p>
            <a:pPr algn="just">
              <a:spcBef>
                <a:spcPts val="600"/>
              </a:spcBef>
              <a:buFont typeface="Arial" charset="0"/>
              <a:buNone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Karakteristike mikrofona zavise od veličine mikrofona.</a:t>
            </a:r>
          </a:p>
          <a:p>
            <a:pPr algn="just">
              <a:spcBef>
                <a:spcPts val="600"/>
              </a:spcBef>
              <a:buFont typeface="Arial" charset="0"/>
              <a:buNone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Osnovne tehničke karakteristike mikrofona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:</a:t>
            </a:r>
          </a:p>
          <a:p>
            <a:pPr marL="171450" lvl="1" indent="-171450" algn="just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Osetljivost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71450" lvl="1" indent="-171450" algn="just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Frekvencijski opseg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primene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71450" lvl="1" indent="-171450" algn="just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Dinamički opseg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primene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171450" lvl="1" indent="-171450" algn="just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Karakteristika </a:t>
            </a:r>
            <a:r>
              <a:rPr lang="sr-Latn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usmerenosti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ikrofon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 r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azli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ih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in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imaju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razli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ite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i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osetljivosti</a:t>
            </a:r>
            <a:r>
              <a:rPr lang="sr-Latn-CS" sz="1000" i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otvorenog kola</a:t>
            </a:r>
            <a:r>
              <a:rPr lang="x-none" sz="1000" i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- 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istu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pobudu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(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pritisak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)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razli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it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izlaz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(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napon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elektri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signala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)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6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Mikrofoni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popre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preseka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imaju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veću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osetljivost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odnosno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izlazni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napon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Mikrofoni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manjeg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popre</a:t>
            </a: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nog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preseka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imaju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stabil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n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e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karakteristike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u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širem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frekvencijskom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Cyrl-CS" sz="1000" dirty="0" err="1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opsegu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2000" y="4077072"/>
            <a:ext cx="7740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000" kern="0" noProof="0" dirty="0">
                <a:solidFill>
                  <a:srgbClr val="800000"/>
                </a:solidFill>
                <a:latin typeface="Arial Black" pitchFamily="34" charset="0"/>
              </a:rPr>
              <a:t>STRUKTURA INSTRUMENATA ZA MERENJE BUKE I MERNE VELIČINE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Kondenzatorski mikrofon</a:t>
            </a:r>
          </a:p>
        </p:txBody>
      </p:sp>
      <p:pic>
        <p:nvPicPr>
          <p:cNvPr id="14" name="Picture 18" descr="Prag izoblicen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32" y="1557312"/>
            <a:ext cx="407735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Prag su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1568" y="1557312"/>
            <a:ext cx="4500000" cy="39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00" y="828070"/>
            <a:ext cx="8784000" cy="5126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Dinami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ki </a:t>
            </a:r>
            <a:r>
              <a:rPr lang="sr-Cyrl-CS" sz="18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8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mikrofona</a:t>
            </a:r>
            <a:endParaRPr lang="x-none" sz="1800" b="1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D264613-8305-4B57-975D-D02D9994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Kondenzatorski mikrofon</a:t>
            </a:r>
          </a:p>
        </p:txBody>
      </p:sp>
      <p:pic>
        <p:nvPicPr>
          <p:cNvPr id="17" name="Picture 11" descr="C:\My Documents\Nastava\Predavanja\PPP\Slike\ba7216-15p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25" y="1323000"/>
            <a:ext cx="6061637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866DE4-BE42-453C-8412-25F944B17B8F}"/>
              </a:ext>
            </a:extLst>
          </p:cNvPr>
          <p:cNvGrpSpPr/>
          <p:nvPr/>
        </p:nvGrpSpPr>
        <p:grpSpPr>
          <a:xfrm>
            <a:off x="6660232" y="1916832"/>
            <a:ext cx="2031325" cy="2663150"/>
            <a:chOff x="511038" y="1700213"/>
            <a:chExt cx="2031325" cy="2663150"/>
          </a:xfrm>
        </p:grpSpPr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965196">
              <a:off x="990126" y="1700213"/>
              <a:ext cx="984250" cy="211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511038" y="3717032"/>
              <a:ext cx="20313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4189</a:t>
              </a:r>
              <a:r>
                <a:rPr lang="x-none" sz="1800" b="1" kern="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/ 4190</a:t>
              </a:r>
              <a:endParaRPr lang="en-US" sz="18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800" b="1" kern="0" dirty="0">
                  <a:solidFill>
                    <a:sysClr val="windowText" lastClr="000000"/>
                  </a:solidFill>
                </a:rPr>
                <a:t>15.2 dB</a:t>
              </a:r>
              <a:r>
                <a:rPr lang="en-US" sz="1800" b="1" kern="0" dirty="0">
                  <a:solidFill>
                    <a:sysClr val="windowText" lastClr="000000"/>
                  </a:solidFill>
                </a:rPr>
                <a:t> - </a:t>
              </a:r>
              <a:r>
                <a:rPr lang="sr-Latn-CS" sz="1800" b="1" kern="0" dirty="0">
                  <a:solidFill>
                    <a:sysClr val="windowText" lastClr="000000"/>
                  </a:solidFill>
                </a:rPr>
                <a:t>146 dB</a:t>
              </a:r>
              <a:endParaRPr lang="en-US" sz="1800" b="1" kern="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EFE684-F284-4260-B864-9B8720656740}"/>
              </a:ext>
            </a:extLst>
          </p:cNvPr>
          <p:cNvCxnSpPr>
            <a:cxnSpLocks/>
          </p:cNvCxnSpPr>
          <p:nvPr/>
        </p:nvCxnSpPr>
        <p:spPr bwMode="auto">
          <a:xfrm>
            <a:off x="3520731" y="4141009"/>
            <a:ext cx="3272255" cy="80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oval" w="med" len="med"/>
            <a:tailEnd type="triangle" w="med" len="lg"/>
          </a:ln>
          <a:effectLst/>
        </p:spPr>
      </p:cxnSp>
      <p:sp>
        <p:nvSpPr>
          <p:cNvPr id="21" name="Rectangle 15">
            <a:extLst>
              <a:ext uri="{FF2B5EF4-FFF2-40B4-BE49-F238E27FC236}">
                <a16:creationId xmlns:a16="http://schemas.microsoft.com/office/drawing/2014/main" id="{8F400BD5-7BA7-47E1-9D27-06D0841B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Kondenzatorski mikrofon</a:t>
            </a:r>
          </a:p>
        </p:txBody>
      </p: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2359" y="2528045"/>
            <a:ext cx="4581820" cy="352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11760" y="908720"/>
            <a:ext cx="4680520" cy="1440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adni opseg</a:t>
            </a: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½</a:t>
            </a:r>
            <a:r>
              <a:rPr lang="en-U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" </a:t>
            </a:r>
            <a:r>
              <a:rPr lang="sr-Cyrl-CS" sz="18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mikrofon</a:t>
            </a: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800" b="1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lvl="1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r-Cyrl-CS" sz="1800" b="1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rekvencijski</a:t>
            </a:r>
            <a:r>
              <a:rPr lang="sr-Cyrl-CS" sz="18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800" b="1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opseg</a:t>
            </a:r>
            <a:r>
              <a:rPr lang="x-none" sz="18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  <a:r>
              <a:rPr lang="sr-Cyrl-CS" sz="18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2.6</a:t>
            </a: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Hz</a:t>
            </a: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÷</a:t>
            </a: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8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kHz</a:t>
            </a:r>
            <a:endParaRPr lang="x-none" sz="1800" b="1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lvl="1">
              <a:lnSpc>
                <a:spcPct val="150000"/>
              </a:lnSpc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Dinamički opseg: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15</a:t>
            </a: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8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dB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kern="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÷</a:t>
            </a:r>
            <a:r>
              <a:rPr lang="sr-Cyrl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146</a:t>
            </a: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800" b="1" dirty="0" err="1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dB</a:t>
            </a:r>
            <a:endParaRPr lang="x-none" sz="1800" b="1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75CF7A-4B00-4E13-AF3F-456864D61453}"/>
              </a:ext>
            </a:extLst>
          </p:cNvPr>
          <p:cNvGrpSpPr/>
          <p:nvPr/>
        </p:nvGrpSpPr>
        <p:grpSpPr>
          <a:xfrm>
            <a:off x="6300192" y="2721405"/>
            <a:ext cx="2031325" cy="2663150"/>
            <a:chOff x="511038" y="1700213"/>
            <a:chExt cx="2031325" cy="2663150"/>
          </a:xfrm>
        </p:grpSpPr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6ADEDCF3-4F2B-48E4-AAF6-F57D25957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965196">
              <a:off x="990126" y="1700213"/>
              <a:ext cx="984250" cy="211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0C8CCE39-B74E-42D2-9C15-F715F81FB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038" y="3717032"/>
              <a:ext cx="20313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4189</a:t>
              </a:r>
              <a:r>
                <a:rPr lang="x-none" sz="1800" b="1" kern="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/ 4190</a:t>
              </a:r>
              <a:endParaRPr lang="en-US" sz="18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800" b="1" kern="0" dirty="0">
                  <a:solidFill>
                    <a:sysClr val="windowText" lastClr="000000"/>
                  </a:solidFill>
                </a:rPr>
                <a:t>15.2 dB</a:t>
              </a:r>
              <a:r>
                <a:rPr lang="en-US" sz="1800" b="1" kern="0" dirty="0">
                  <a:solidFill>
                    <a:sysClr val="windowText" lastClr="000000"/>
                  </a:solidFill>
                </a:rPr>
                <a:t> - </a:t>
              </a:r>
              <a:r>
                <a:rPr lang="sr-Latn-CS" sz="1800" b="1" kern="0" dirty="0">
                  <a:solidFill>
                    <a:sysClr val="windowText" lastClr="000000"/>
                  </a:solidFill>
                </a:rPr>
                <a:t>146 dB</a:t>
              </a:r>
              <a:endParaRPr lang="en-US" sz="1800" b="1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8BEB5-F14E-4872-BDDC-B9104F5F4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Kondenzatorski mikrofon</a:t>
            </a:r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00" y="748134"/>
            <a:ext cx="8784000" cy="2389659"/>
          </a:xfrm>
          <a:prstGeom prst="rect">
            <a:avLst/>
          </a:prstGeom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 odnosu na tip zvučnog polja u kome se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primenjuju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  <a:r>
              <a:rPr lang="sr-Cyrl-CS" sz="18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x-none" sz="1800" b="1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1950" lvl="1" indent="-3429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Mikrofoni za slobodno zvučno polje - 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r-Latn-CS" sz="18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8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” mikrofoni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61950" lvl="1" indent="-3429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Mikrofoni za difuzno ili reverberaciono zvučno polje – </a:t>
            </a:r>
            <a:b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“Random incidence” mikrofoni </a:t>
            </a:r>
            <a:endParaRPr lang="sr-Latn-C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429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“Pressure” mikrofoni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9497" y="2708920"/>
            <a:ext cx="5260975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157FCDCE-2A48-4947-96CE-10F8E2E1B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Frekvencijska analiza signala buke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770CA05-9E47-47E9-8C75-D795AFE7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9625"/>
          <a:stretch>
            <a:fillRect/>
          </a:stretch>
        </p:blipFill>
        <p:spPr bwMode="auto">
          <a:xfrm>
            <a:off x="611560" y="1628800"/>
            <a:ext cx="7859712" cy="30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C725E682-1ED8-4331-9998-7DF6E674B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40024" y="937374"/>
            <a:ext cx="4600128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Frekvencijska analiza signala buke: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CS" sz="1800" b="1" dirty="0">
                <a:solidFill>
                  <a:srgbClr val="990000"/>
                </a:solidFill>
              </a:rPr>
              <a:t>pojasna</a:t>
            </a:r>
            <a:r>
              <a:rPr lang="sr-Latn-CS" sz="1800" b="1" dirty="0">
                <a:solidFill>
                  <a:srgbClr val="000066"/>
                </a:solidFill>
              </a:rPr>
              <a:t> i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CS" sz="1800" b="1" dirty="0" err="1">
                <a:solidFill>
                  <a:srgbClr val="990000"/>
                </a:solidFill>
              </a:rPr>
              <a:t>uskopojasna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8B756-69D1-409A-9E3F-FE225EE3C712}"/>
              </a:ext>
            </a:extLst>
          </p:cNvPr>
          <p:cNvGrpSpPr/>
          <p:nvPr/>
        </p:nvGrpSpPr>
        <p:grpSpPr>
          <a:xfrm>
            <a:off x="395536" y="2695865"/>
            <a:ext cx="8524055" cy="2965383"/>
            <a:chOff x="395536" y="2695865"/>
            <a:chExt cx="8524055" cy="2965383"/>
          </a:xfrm>
        </p:grpSpPr>
        <p:pic>
          <p:nvPicPr>
            <p:cNvPr id="13" name="Picture 2" descr="CPB-FFT"/>
            <p:cNvPicPr>
              <a:picLocks noChangeAspect="1" noChangeArrowheads="1"/>
            </p:cNvPicPr>
            <p:nvPr/>
          </p:nvPicPr>
          <p:blipFill>
            <a:blip r:embed="rId3" cstate="print"/>
            <a:srcRect t="8513" b="4707"/>
            <a:stretch>
              <a:fillRect/>
            </a:stretch>
          </p:blipFill>
          <p:spPr bwMode="auto">
            <a:xfrm>
              <a:off x="395536" y="2695865"/>
              <a:ext cx="7200000" cy="296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187BE185-EE68-4003-BAE8-3A060A1F0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6484" y="3001848"/>
              <a:ext cx="1048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r-Latn-CS" sz="1800" b="1" dirty="0">
                  <a:solidFill>
                    <a:srgbClr val="990000"/>
                  </a:solidFill>
                </a:rPr>
                <a:t>pojasna</a:t>
              </a:r>
              <a:endParaRPr lang="sr-Latn-CS" sz="1800" b="1" dirty="0">
                <a:solidFill>
                  <a:srgbClr val="000066"/>
                </a:solidFill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A0DF25AB-CC1F-4144-9084-5D5188053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280" y="3903419"/>
              <a:ext cx="18273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r-Latn-CS" sz="1800" b="1" dirty="0">
                  <a:solidFill>
                    <a:srgbClr val="990000"/>
                  </a:solidFill>
                </a:rPr>
                <a:t>-  </a:t>
              </a:r>
              <a:r>
                <a:rPr lang="sr-Latn-CS" sz="1800" b="1" dirty="0" err="1">
                  <a:solidFill>
                    <a:srgbClr val="990000"/>
                  </a:solidFill>
                </a:rPr>
                <a:t>uskopojasna</a:t>
              </a:r>
              <a:endParaRPr lang="sr-Latn-CS" sz="1800" b="1" dirty="0">
                <a:solidFill>
                  <a:srgbClr val="000066"/>
                </a:solidFill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D0B8508-08AA-4CE9-B23D-2E2D4152CA45}"/>
                </a:ext>
              </a:extLst>
            </p:cNvPr>
            <p:cNvCxnSpPr>
              <a:cxnSpLocks/>
              <a:stCxn id="9" idx="1"/>
            </p:cNvCxnSpPr>
            <p:nvPr/>
          </p:nvCxnSpPr>
          <p:spPr bwMode="auto">
            <a:xfrm flipH="1" flipV="1">
              <a:off x="6372200" y="2944028"/>
              <a:ext cx="384284" cy="2424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27397C7-A0E9-4C64-BA45-4DB520933D6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372200" y="3186514"/>
              <a:ext cx="384284" cy="2424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id="{B325B37E-1736-4573-A721-40C643049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80488" y="923963"/>
            <a:ext cx="8784000" cy="48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sr-Latn-CS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POJASNA FREKVENCIJSKA ANALIZA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32000" y="1727610"/>
            <a:ext cx="8310036" cy="2925526"/>
            <a:chOff x="432000" y="3527810"/>
            <a:chExt cx="8310036" cy="2925526"/>
          </a:xfrm>
        </p:grpSpPr>
        <p:pic>
          <p:nvPicPr>
            <p:cNvPr id="16" name="Picture 2" descr="CP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000" y="3527810"/>
              <a:ext cx="8280000" cy="2925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604665" y="5248431"/>
              <a:ext cx="2137371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x-none" sz="1800" b="1" dirty="0"/>
                <a:t>logaritamska skala</a:t>
              </a:r>
              <a:endParaRPr lang="en-US" sz="1800" b="1" dirty="0"/>
            </a:p>
          </p:txBody>
        </p:sp>
      </p:grpSp>
      <p:sp>
        <p:nvSpPr>
          <p:cNvPr id="13" name="Rectangle 15">
            <a:extLst>
              <a:ext uri="{FF2B5EF4-FFF2-40B4-BE49-F238E27FC236}">
                <a16:creationId xmlns:a16="http://schemas.microsoft.com/office/drawing/2014/main" id="{88DB6E9F-FEAA-4388-AA67-9F5B261BD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/>
          <a:srcRect l="595" r="2380"/>
          <a:stretch>
            <a:fillRect/>
          </a:stretch>
        </p:blipFill>
        <p:spPr bwMode="auto">
          <a:xfrm>
            <a:off x="1451974" y="1256191"/>
            <a:ext cx="6240051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47F8BD9E-8512-4386-B220-D7611181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49580"/>
          <a:stretch>
            <a:fillRect/>
          </a:stretch>
        </p:blipFill>
        <p:spPr bwMode="auto">
          <a:xfrm>
            <a:off x="251520" y="2132856"/>
            <a:ext cx="478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52106"/>
              </p:ext>
            </p:extLst>
          </p:nvPr>
        </p:nvGraphicFramePr>
        <p:xfrm>
          <a:off x="3931394" y="1268395"/>
          <a:ext cx="1281211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502" imgH="215806" progId="Equation.3">
                  <p:embed/>
                </p:oleObj>
              </mc:Choice>
              <mc:Fallback>
                <p:oleObj name="Equation" r:id="rId4" imgW="685502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394" y="1268395"/>
                        <a:ext cx="1281211" cy="50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4ED3DE4F-8F01-4FD5-A284-040045B2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1064" r="6557"/>
          <a:stretch>
            <a:fillRect/>
          </a:stretch>
        </p:blipFill>
        <p:spPr bwMode="auto">
          <a:xfrm>
            <a:off x="4306888" y="2132856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5DB6BB62-3EF0-4ACF-96DC-40E95D03E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691" y="952383"/>
            <a:ext cx="7472721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975605"/>
              </p:ext>
            </p:extLst>
          </p:nvPr>
        </p:nvGraphicFramePr>
        <p:xfrm>
          <a:off x="1691680" y="5392190"/>
          <a:ext cx="12842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368300" progId="Equation.3">
                  <p:embed/>
                </p:oleObj>
              </mc:Choice>
              <mc:Fallback>
                <p:oleObj name="Equation" r:id="rId4" imgW="749300" imgH="3683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392190"/>
                        <a:ext cx="1284288" cy="6334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19229"/>
              </p:ext>
            </p:extLst>
          </p:nvPr>
        </p:nvGraphicFramePr>
        <p:xfrm>
          <a:off x="5436096" y="5396414"/>
          <a:ext cx="12239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253890" progId="Equation.3">
                  <p:embed/>
                </p:oleObj>
              </mc:Choice>
              <mc:Fallback>
                <p:oleObj name="Equation" r:id="rId6" imgW="723586" imgH="25389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396414"/>
                        <a:ext cx="1223963" cy="4349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5F347B53-AE6A-4D7A-A254-A6A02AA1E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552" y="1628800"/>
            <a:ext cx="8244056" cy="38884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Struktura instrumenata za merenje buke;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Kondenzatorski mikrofon;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Frekvencijska analiza signala buke;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Tipovi frekvencijske analize signala buke:</a:t>
            </a:r>
          </a:p>
          <a:p>
            <a:pPr marL="612000" indent="-2520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sr-Latn-CS" sz="18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Pojasna frekvencijska analiza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612000" indent="-2520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sr-Latn-CS" sz="18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Uskopojasna frekvencijska analiza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Detektor signala buke;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Merne veličine.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39021"/>
            <a:ext cx="82764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54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000" kern="0" dirty="0">
                <a:solidFill>
                  <a:srgbClr val="800000"/>
                </a:solidFill>
                <a:latin typeface="Arial Black" pitchFamily="34" charset="0"/>
              </a:rPr>
              <a:t>STRUKTURA INSTRUMENATA ZA MERENJE BUKE I MERNE VELIČINE</a:t>
            </a:r>
            <a:endParaRPr lang="en-US" sz="2000" b="1" kern="0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052736"/>
            <a:ext cx="16561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D49F1A-09CF-4FA5-88A7-0E7BD59D5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09020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161" y="1183981"/>
            <a:ext cx="6725677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B5A291B-EACB-410D-AFA1-0BD3A0010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421" y="764704"/>
            <a:ext cx="43449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1FB1D1-3D20-4AF3-B72F-68B9E0A36F36}"/>
              </a:ext>
            </a:extLst>
          </p:cNvPr>
          <p:cNvGrpSpPr/>
          <p:nvPr/>
        </p:nvGrpSpPr>
        <p:grpSpPr>
          <a:xfrm>
            <a:off x="1148219" y="713426"/>
            <a:ext cx="2628000" cy="2715574"/>
            <a:chOff x="1148219" y="713426"/>
            <a:chExt cx="2628000" cy="2715574"/>
          </a:xfrm>
        </p:grpSpPr>
        <p:pic>
          <p:nvPicPr>
            <p:cNvPr id="16" name="Picture 23" descr="C:\My Documents\Nastava\Predavanja\PPP\Slike\ba7660-06,15.jpg"/>
            <p:cNvPicPr>
              <a:picLocks noChangeAspect="1" noChangeArrowheads="1"/>
            </p:cNvPicPr>
            <p:nvPr/>
          </p:nvPicPr>
          <p:blipFill>
            <a:blip r:embed="rId4" cstate="print"/>
            <a:srcRect r="47580"/>
            <a:stretch>
              <a:fillRect/>
            </a:stretch>
          </p:blipFill>
          <p:spPr bwMode="auto">
            <a:xfrm>
              <a:off x="1148219" y="713426"/>
              <a:ext cx="2628000" cy="163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3" descr="C:\My Documents\Nastava\Predavanja\PPP\Slike\ba7660-06,15.jpg"/>
            <p:cNvPicPr>
              <a:picLocks noChangeAspect="1" noChangeArrowheads="1"/>
            </p:cNvPicPr>
            <p:nvPr/>
          </p:nvPicPr>
          <p:blipFill>
            <a:blip r:embed="rId4" cstate="print"/>
            <a:srcRect l="60166" t="14648" b="16996"/>
            <a:stretch>
              <a:fillRect/>
            </a:stretch>
          </p:blipFill>
          <p:spPr bwMode="auto">
            <a:xfrm>
              <a:off x="1457005" y="2313967"/>
              <a:ext cx="1997033" cy="1115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2A2F54A-B0C7-441C-9E41-A3043589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9675" y="3751264"/>
            <a:ext cx="3904477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CAF4563-BE5D-4BC6-9750-0A3E97F8DE6C}"/>
              </a:ext>
            </a:extLst>
          </p:cNvPr>
          <p:cNvGrpSpPr/>
          <p:nvPr/>
        </p:nvGrpSpPr>
        <p:grpSpPr>
          <a:xfrm>
            <a:off x="1054370" y="3597297"/>
            <a:ext cx="2815698" cy="2831758"/>
            <a:chOff x="1054370" y="3597297"/>
            <a:chExt cx="2815698" cy="2831758"/>
          </a:xfrm>
        </p:grpSpPr>
        <p:pic>
          <p:nvPicPr>
            <p:cNvPr id="20" name="Picture 23" descr="C:\My Documents\Nastava\Predavanja\PPP\Slike\ba7660-06,15.jpg">
              <a:extLst>
                <a:ext uri="{FF2B5EF4-FFF2-40B4-BE49-F238E27FC236}">
                  <a16:creationId xmlns:a16="http://schemas.microsoft.com/office/drawing/2014/main" id="{AA757DE9-4D3D-47EA-9526-17B2482EB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r="47259"/>
            <a:stretch>
              <a:fillRect/>
            </a:stretch>
          </p:blipFill>
          <p:spPr bwMode="auto">
            <a:xfrm>
              <a:off x="1054370" y="3597297"/>
              <a:ext cx="2815698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3" descr="C:\My Documents\Nastava\Predavanja\PPP\Slike\ba7660-06,15.jpg">
              <a:extLst>
                <a:ext uri="{FF2B5EF4-FFF2-40B4-BE49-F238E27FC236}">
                  <a16:creationId xmlns:a16="http://schemas.microsoft.com/office/drawing/2014/main" id="{B7AAD733-AA75-49E6-910C-CFA6B9ECD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62044" t="9744" r="2888" b="20788"/>
            <a:stretch>
              <a:fillRect/>
            </a:stretch>
          </p:blipFill>
          <p:spPr bwMode="auto">
            <a:xfrm>
              <a:off x="1526115" y="5229200"/>
              <a:ext cx="1872208" cy="1199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661100-6CA8-48EA-85E3-43486271B56C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560" y="3568176"/>
            <a:ext cx="7914220" cy="48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15">
            <a:extLst>
              <a:ext uri="{FF2B5EF4-FFF2-40B4-BE49-F238E27FC236}">
                <a16:creationId xmlns:a16="http://schemas.microsoft.com/office/drawing/2014/main" id="{151FD400-993A-40A9-9510-8633393C3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6" name="Picture 7" descr="C:\My Documents\Nastava\Predavanja\PPP\Slike\ba7660-06,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24" y="980728"/>
            <a:ext cx="742509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FF4CE3A-DBDE-499A-8586-AD291AAA5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l="14975" t="21355" r="28516" b="9375"/>
          <a:stretch>
            <a:fillRect/>
          </a:stretch>
        </p:blipFill>
        <p:spPr bwMode="auto">
          <a:xfrm>
            <a:off x="1485900" y="779611"/>
            <a:ext cx="61722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 rot="16200000">
            <a:off x="-1062625" y="3176973"/>
            <a:ext cx="42844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800" dirty="0" err="1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Standardizovane</a:t>
            </a:r>
            <a:r>
              <a:rPr lang="en-US" sz="180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oktave</a:t>
            </a:r>
            <a:r>
              <a:rPr lang="en-US" sz="180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i</a:t>
            </a:r>
            <a:r>
              <a:rPr lang="en-US" sz="1800" dirty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terce</a:t>
            </a:r>
            <a:endParaRPr lang="en-US" sz="1800" dirty="0">
              <a:solidFill>
                <a:srgbClr val="000066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52AED566-034B-421C-AF9B-0C671EEC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79512" y="956884"/>
            <a:ext cx="8784000" cy="45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sr-Latn-CS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USKOPOJASNA FREKVENCIJSKA ANALIZA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F01F24-2A81-4FAA-AE1C-4833D15CFA75}"/>
              </a:ext>
            </a:extLst>
          </p:cNvPr>
          <p:cNvGrpSpPr/>
          <p:nvPr/>
        </p:nvGrpSpPr>
        <p:grpSpPr>
          <a:xfrm>
            <a:off x="549014" y="1910580"/>
            <a:ext cx="8045971" cy="2664000"/>
            <a:chOff x="433772" y="2478771"/>
            <a:chExt cx="8045971" cy="2664000"/>
          </a:xfrm>
        </p:grpSpPr>
        <p:pic>
          <p:nvPicPr>
            <p:cNvPr id="16" name="Picture 3" descr="FF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772" y="2478771"/>
              <a:ext cx="8045971" cy="26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089619" y="4293096"/>
              <a:ext cx="139012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1" dirty="0"/>
                <a:t>L</a:t>
              </a:r>
              <a:r>
                <a:rPr lang="x-none" sz="1800" b="1" dirty="0"/>
                <a:t>inearna</a:t>
              </a:r>
            </a:p>
            <a:p>
              <a:pPr algn="l"/>
              <a:r>
                <a:rPr lang="x-none" sz="1800" b="1" dirty="0"/>
                <a:t>frekvencija</a:t>
              </a:r>
              <a:endParaRPr lang="en-US" sz="1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552" y="2576397"/>
              <a:ext cx="13131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x-none" sz="1800" b="1" dirty="0"/>
                <a:t>Amplituda</a:t>
              </a:r>
              <a:endParaRPr lang="en-US" sz="1800" b="1" dirty="0"/>
            </a:p>
          </p:txBody>
        </p:sp>
      </p:grp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Tipovi frekvencijske analize signala buke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3C80196-E1E0-4E2E-8223-422B95F5A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Detektor signala buke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23528" y="1269128"/>
            <a:ext cx="8397873" cy="3312000"/>
            <a:chOff x="457200" y="1700808"/>
            <a:chExt cx="7667625" cy="3051175"/>
          </a:xfrm>
        </p:grpSpPr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 b="26115"/>
            <a:stretch>
              <a:fillRect/>
            </a:stretch>
          </p:blipFill>
          <p:spPr bwMode="auto">
            <a:xfrm>
              <a:off x="457200" y="1700808"/>
              <a:ext cx="7667625" cy="3051175"/>
            </a:xfrm>
            <a:prstGeom prst="rect">
              <a:avLst/>
            </a:prstGeom>
            <a:noFill/>
          </p:spPr>
        </p:pic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991470" y="1883813"/>
              <a:ext cx="1296144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x-none" sz="1400" b="1" dirty="0">
                  <a:latin typeface="Arial" pitchFamily="34" charset="0"/>
                </a:rPr>
                <a:t>Frekv. ponder.</a:t>
              </a:r>
            </a:p>
            <a:p>
              <a:r>
                <a:rPr lang="x-none" sz="1400" b="1" dirty="0"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krive</a:t>
              </a:r>
              <a:endParaRPr lang="en-US" sz="14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Rectangle 15">
            <a:extLst>
              <a:ext uri="{FF2B5EF4-FFF2-40B4-BE49-F238E27FC236}">
                <a16:creationId xmlns:a16="http://schemas.microsoft.com/office/drawing/2014/main" id="{1933C78D-4BFD-46DE-86C0-16746B81C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Detektor signala buke</a:t>
            </a:r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070521"/>
              </p:ext>
            </p:extLst>
          </p:nvPr>
        </p:nvGraphicFramePr>
        <p:xfrm>
          <a:off x="3401788" y="1190186"/>
          <a:ext cx="2339447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94838" imgH="444307" progId="Equation.3">
                  <p:embed/>
                </p:oleObj>
              </mc:Choice>
              <mc:Fallback>
                <p:oleObj r:id="rId5" imgW="1294838" imgH="444307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788" y="1190186"/>
                        <a:ext cx="2339447" cy="79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204779"/>
              </p:ext>
            </p:extLst>
          </p:nvPr>
        </p:nvGraphicFramePr>
        <p:xfrm>
          <a:off x="2777813" y="3274258"/>
          <a:ext cx="1290131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08" imgH="418918" progId="Equation.3">
                  <p:embed/>
                </p:oleObj>
              </mc:Choice>
              <mc:Fallback>
                <p:oleObj name="Equation" r:id="rId7" imgW="672808" imgH="418918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813" y="3274258"/>
                        <a:ext cx="1290131" cy="7920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99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3269" y="3103860"/>
            <a:ext cx="26320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55057" y="2457079"/>
            <a:ext cx="3816424" cy="476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RMS prostoperiodičnog signala:</a:t>
            </a:r>
            <a:endParaRPr lang="x-none" sz="1800" b="1" dirty="0">
              <a:solidFill>
                <a:srgbClr val="99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19166" y="4869160"/>
            <a:ext cx="2520280" cy="5206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x-none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Peak </a:t>
            </a:r>
            <a:r>
              <a:rPr lang="x-none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</a:t>
            </a:r>
            <a:r>
              <a:rPr lang="x-none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Amplituda (</a:t>
            </a:r>
            <a:r>
              <a:rPr lang="x-none" sz="16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x-none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x-none" sz="1600" b="1" dirty="0">
              <a:solidFill>
                <a:srgbClr val="99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89237F2-AB9D-498D-8A08-35B18E74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Detektor signala buke</a:t>
            </a:r>
          </a:p>
        </p:txBody>
      </p:sp>
      <p:pic>
        <p:nvPicPr>
          <p:cNvPr id="19" name="Picture 16" descr="Detek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2348792"/>
            <a:ext cx="86042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36191"/>
              </p:ext>
            </p:extLst>
          </p:nvPr>
        </p:nvGraphicFramePr>
        <p:xfrm>
          <a:off x="6588224" y="1484784"/>
          <a:ext cx="2342535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94838" imgH="444307" progId="Equation.3">
                  <p:embed/>
                </p:oleObj>
              </mc:Choice>
              <mc:Fallback>
                <p:oleObj r:id="rId4" imgW="1294838" imgH="444307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84784"/>
                        <a:ext cx="2342535" cy="79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A3A00A-4533-4BD5-9D49-4FA8EBAC6F82}"/>
              </a:ext>
            </a:extLst>
          </p:cNvPr>
          <p:cNvSpPr txBox="1"/>
          <p:nvPr/>
        </p:nvSpPr>
        <p:spPr>
          <a:xfrm>
            <a:off x="3851920" y="17008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15EB8-607D-4852-8FDF-FF54C0835843}"/>
              </a:ext>
            </a:extLst>
          </p:cNvPr>
          <p:cNvSpPr txBox="1"/>
          <p:nvPr/>
        </p:nvSpPr>
        <p:spPr>
          <a:xfrm>
            <a:off x="4937721" y="17008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6C0C72-0EEA-4434-83F3-690AB74631E4}"/>
              </a:ext>
            </a:extLst>
          </p:cNvPr>
          <p:cNvSpPr txBox="1"/>
          <p:nvPr/>
        </p:nvSpPr>
        <p:spPr>
          <a:xfrm>
            <a:off x="6023522" y="17008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565CF-8CB2-48AA-A515-ED7A6DC7E376}"/>
              </a:ext>
            </a:extLst>
          </p:cNvPr>
          <p:cNvSpPr txBox="1"/>
          <p:nvPr/>
        </p:nvSpPr>
        <p:spPr>
          <a:xfrm>
            <a:off x="2382281" y="1700808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990000"/>
                </a:solidFill>
              </a:rPr>
              <a:t>korak: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BF3170-FD75-470D-9740-D19C5A33ADC3}"/>
              </a:ext>
            </a:extLst>
          </p:cNvPr>
          <p:cNvCxnSpPr>
            <a:cxnSpLocks/>
            <a:stCxn id="2" idx="2"/>
          </p:cNvCxnSpPr>
          <p:nvPr/>
        </p:nvCxnSpPr>
        <p:spPr bwMode="auto">
          <a:xfrm>
            <a:off x="4030014" y="2162473"/>
            <a:ext cx="0" cy="413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B0812A-40BD-4511-8050-35F1FDD9E346}"/>
              </a:ext>
            </a:extLst>
          </p:cNvPr>
          <p:cNvCxnSpPr>
            <a:cxnSpLocks/>
          </p:cNvCxnSpPr>
          <p:nvPr/>
        </p:nvCxnSpPr>
        <p:spPr bwMode="auto">
          <a:xfrm>
            <a:off x="5115815" y="2162473"/>
            <a:ext cx="0" cy="413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A048D3-62DC-4E0C-93FA-E0D5262E2713}"/>
              </a:ext>
            </a:extLst>
          </p:cNvPr>
          <p:cNvCxnSpPr>
            <a:cxnSpLocks/>
          </p:cNvCxnSpPr>
          <p:nvPr/>
        </p:nvCxnSpPr>
        <p:spPr bwMode="auto">
          <a:xfrm>
            <a:off x="6212031" y="2162472"/>
            <a:ext cx="0" cy="413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15">
            <a:extLst>
              <a:ext uri="{FF2B5EF4-FFF2-40B4-BE49-F238E27FC236}">
                <a16:creationId xmlns:a16="http://schemas.microsoft.com/office/drawing/2014/main" id="{9E85F1C6-2F85-40DA-B374-81DBAE842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Detektor signala buke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 l="1816" r="1514"/>
          <a:stretch>
            <a:fillRect/>
          </a:stretch>
        </p:blipFill>
        <p:spPr bwMode="auto">
          <a:xfrm>
            <a:off x="499010" y="1233216"/>
            <a:ext cx="8128517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068BF3DC-65F7-4C27-AC0E-9A675170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Detektor signala buke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4169" r="8052" b="3894"/>
          <a:stretch>
            <a:fillRect/>
          </a:stretch>
        </p:blipFill>
        <p:spPr bwMode="auto">
          <a:xfrm>
            <a:off x="212631" y="1195173"/>
            <a:ext cx="3073245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3590092-E68F-40B5-AF75-A22B735F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107" y="1645173"/>
            <a:ext cx="5557078" cy="30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Rectangle 15">
            <a:extLst>
              <a:ext uri="{FF2B5EF4-FFF2-40B4-BE49-F238E27FC236}">
                <a16:creationId xmlns:a16="http://schemas.microsoft.com/office/drawing/2014/main" id="{22DC72E6-D750-48D3-8EB3-A1FADB49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Struktura instrumenata za merenje buke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10716" y="954633"/>
            <a:ext cx="6825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Opšta struktura instrumenata za merenje buke (merni lanac):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5536" y="1700808"/>
            <a:ext cx="7667625" cy="3051175"/>
            <a:chOff x="457200" y="1700808"/>
            <a:chExt cx="7667625" cy="3051175"/>
          </a:xfrm>
        </p:grpSpPr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 b="26115"/>
            <a:stretch>
              <a:fillRect/>
            </a:stretch>
          </p:blipFill>
          <p:spPr bwMode="auto">
            <a:xfrm>
              <a:off x="457200" y="1700808"/>
              <a:ext cx="7667625" cy="3051175"/>
            </a:xfrm>
            <a:prstGeom prst="rect">
              <a:avLst/>
            </a:prstGeom>
            <a:noFill/>
          </p:spPr>
        </p:pic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991470" y="1883813"/>
              <a:ext cx="1296144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x-none" sz="1400" b="1" dirty="0">
                  <a:latin typeface="Arial" pitchFamily="34" charset="0"/>
                </a:rPr>
                <a:t>Frekv. ponder.</a:t>
              </a:r>
            </a:p>
            <a:p>
              <a:r>
                <a:rPr lang="x-none" sz="1400" b="1" dirty="0"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krive</a:t>
              </a:r>
              <a:endParaRPr lang="en-US" sz="14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1" name="Rectangle 15">
            <a:extLst>
              <a:ext uri="{FF2B5EF4-FFF2-40B4-BE49-F238E27FC236}">
                <a16:creationId xmlns:a16="http://schemas.microsoft.com/office/drawing/2014/main" id="{1CCBDBBA-DEBA-4B5B-8FC2-AAADDF3AB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Detektor signala buke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687" y="1305606"/>
            <a:ext cx="600662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357003D6-B1F8-4673-A47E-F2618B58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Detektor signala buke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 t="53705"/>
          <a:stretch>
            <a:fillRect/>
          </a:stretch>
        </p:blipFill>
        <p:spPr bwMode="auto">
          <a:xfrm>
            <a:off x="396118" y="1916832"/>
            <a:ext cx="833494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B94745C4-F496-452B-B5F5-9C4074B9E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Detektor signala buke</a:t>
            </a: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 b="47578"/>
          <a:stretch>
            <a:fillRect/>
          </a:stretch>
        </p:blipFill>
        <p:spPr bwMode="auto">
          <a:xfrm>
            <a:off x="413015" y="1700808"/>
            <a:ext cx="8319289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57EBF961-0077-45A3-9261-2138A43AB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Merne veličine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61153" y="1658387"/>
            <a:ext cx="5616624" cy="9360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None/>
              <a:defRPr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 (A, C, Z) 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Frekvencijska ponderaciona kriva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  <a:defRPr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 (F, S, I)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Vremenska karakteristika.</a:t>
            </a:r>
            <a:endParaRPr lang="sr-Latn-C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/>
          <a:srcRect l="1816" r="1514"/>
          <a:stretch>
            <a:fillRect/>
          </a:stretch>
        </p:blipFill>
        <p:spPr bwMode="auto">
          <a:xfrm>
            <a:off x="1573213" y="2688414"/>
            <a:ext cx="6120000" cy="311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44488" y="764704"/>
            <a:ext cx="6839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</a:t>
            </a:r>
            <a:r>
              <a:rPr lang="sr-Latn-CS" sz="1800" b="1" baseline="-25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XY 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(SPL) 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- Nivo efektivne vrednosti (RMS) zvučnog pritiska</a:t>
            </a:r>
            <a:b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</a:b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                  u prethodnoj sekundi.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012372" y="5734050"/>
            <a:ext cx="7119257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r-Latn-CS" sz="1800" b="1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CF 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(SPL) – L</a:t>
            </a:r>
            <a:r>
              <a:rPr lang="sr-Latn-CS" sz="1800" b="1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AF 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(SPL) 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mera niskofrekvencijskog sadržaja buke.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>
            <a:off x="1332080" y="1196752"/>
            <a:ext cx="959353" cy="752628"/>
          </a:xfrm>
          <a:prstGeom prst="bentConnector3">
            <a:avLst>
              <a:gd name="adj1" fmla="val -27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 bwMode="auto">
          <a:xfrm rot="16200000" flipH="1">
            <a:off x="1252287" y="1372457"/>
            <a:ext cx="1234247" cy="874191"/>
          </a:xfrm>
          <a:prstGeom prst="bentConnector3">
            <a:avLst>
              <a:gd name="adj1" fmla="val 10003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5">
            <a:extLst>
              <a:ext uri="{FF2B5EF4-FFF2-40B4-BE49-F238E27FC236}">
                <a16:creationId xmlns:a16="http://schemas.microsoft.com/office/drawing/2014/main" id="{4DA8D009-8AFE-497F-BBC7-6FFE57648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Merne veličine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66750" y="827420"/>
            <a:ext cx="79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XYmax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(MAXL)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- Maksimalna vrednost L</a:t>
            </a:r>
            <a:r>
              <a:rPr lang="sr-Latn-CS" sz="1800" b="1" kern="0" baseline="-25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XY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(SPL) u mernom intervalu.</a:t>
            </a:r>
            <a:endParaRPr lang="en-U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6750" y="1341413"/>
            <a:ext cx="79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XYmin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(MINL)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- Minimalna vrednost L</a:t>
            </a:r>
            <a:r>
              <a:rPr lang="sr-Latn-CS" sz="1800" b="1" kern="0" baseline="-2500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XY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(SPL) u mernom intervalu.</a:t>
            </a:r>
            <a:endParaRPr lang="en-U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232000" y="5589240"/>
            <a:ext cx="4680000" cy="36933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r-Latn-CS" sz="1800" b="1" kern="0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AFmax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L</a:t>
            </a:r>
            <a:r>
              <a:rPr lang="sr-Latn-CS" sz="1800" b="1" kern="0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AImax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&gt; 2 dB 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 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impulsna buka</a:t>
            </a:r>
            <a:endParaRPr lang="en-U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59632" y="2050087"/>
            <a:ext cx="6384624" cy="3467145"/>
            <a:chOff x="2713339" y="1873181"/>
            <a:chExt cx="6384624" cy="346714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1816" r="1514"/>
            <a:stretch>
              <a:fillRect/>
            </a:stretch>
          </p:blipFill>
          <p:spPr bwMode="auto">
            <a:xfrm>
              <a:off x="2976563" y="2222476"/>
              <a:ext cx="6121400" cy="311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713339" y="2390299"/>
              <a:ext cx="12105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800" b="1" kern="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sr-Latn-CS" sz="1800" b="1" kern="0" baseline="-25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AF</a:t>
              </a:r>
              <a:r>
                <a:rPr lang="sr-Latn-CS" sz="1800" b="1" kern="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(SPL):</a:t>
              </a:r>
              <a:endParaRPr lang="en-US" sz="1800" b="1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240862" y="1873181"/>
              <a:ext cx="1800000" cy="369332"/>
            </a:xfrm>
            <a:prstGeom prst="rect">
              <a:avLst/>
            </a:prstGeom>
            <a:ln>
              <a:solidFill>
                <a:srgbClr val="00006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800" b="1" kern="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sr-Latn-CS" sz="1800" b="1" kern="0" baseline="-25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AFmax </a:t>
              </a:r>
              <a:r>
                <a:rPr lang="sr-Latn-CS" sz="1800" b="1" kern="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= 82.4 dB</a:t>
              </a:r>
              <a:endParaRPr lang="en-U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382427" y="1873181"/>
              <a:ext cx="1800000" cy="369332"/>
            </a:xfrm>
            <a:prstGeom prst="rect">
              <a:avLst/>
            </a:prstGeom>
            <a:ln>
              <a:solidFill>
                <a:srgbClr val="00006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800" b="1" kern="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sr-Latn-CS" sz="1800" b="1" kern="0" baseline="-25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AFmin </a:t>
              </a:r>
              <a:r>
                <a:rPr lang="sr-Latn-CS" sz="1800" b="1" kern="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= 76.0 dB</a:t>
              </a:r>
              <a:endParaRPr lang="en-U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>
              <a:stCxn id="20" idx="2"/>
            </p:cNvCxnSpPr>
            <p:nvPr/>
          </p:nvCxnSpPr>
          <p:spPr bwMode="auto">
            <a:xfrm flipH="1">
              <a:off x="4140378" y="2242513"/>
              <a:ext cx="484" cy="1553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21" idx="2"/>
            </p:cNvCxnSpPr>
            <p:nvPr/>
          </p:nvCxnSpPr>
          <p:spPr bwMode="auto">
            <a:xfrm flipH="1">
              <a:off x="6279306" y="2242513"/>
              <a:ext cx="3121" cy="1521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E867A1E0-324E-4367-B190-04BAC5BF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Merne veličine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79512" y="908720"/>
            <a:ext cx="8881938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sr-Latn-CS" sz="1800" b="1" kern="0" baseline="-2500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XY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r-Cyrl-CS" sz="1800" b="1" kern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sr-Latn-CS" sz="1800" b="1" kern="0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INST)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Trenutna RMS vrednost poslednjeg uzorka u prethodnoj sekundi.</a:t>
            </a:r>
            <a:endParaRPr lang="en-U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51731" y="1700808"/>
            <a:ext cx="6840538" cy="3600450"/>
            <a:chOff x="2124075" y="2924175"/>
            <a:chExt cx="6840538" cy="3600450"/>
          </a:xfrm>
        </p:grpSpPr>
        <p:pic>
          <p:nvPicPr>
            <p:cNvPr id="26" name="Picture 16" descr="Displej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4075" y="2924175"/>
              <a:ext cx="6840538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2600925" y="3090731"/>
              <a:ext cx="530915" cy="45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800" b="1" kern="0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sr-Latn-CS" sz="1800" b="1" kern="0" baseline="-25000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AF</a:t>
              </a:r>
              <a:endParaRPr lang="en-US" sz="1800" b="1" kern="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131840" y="3117404"/>
              <a:ext cx="5415597" cy="422405"/>
              <a:chOff x="3131840" y="3117404"/>
              <a:chExt cx="5415597" cy="422405"/>
            </a:xfrm>
          </p:grpSpPr>
          <p:sp>
            <p:nvSpPr>
              <p:cNvPr id="30" name="Text Box 17"/>
              <p:cNvSpPr txBox="1">
                <a:spLocks noChangeArrowheads="1"/>
              </p:cNvSpPr>
              <p:nvPr/>
            </p:nvSpPr>
            <p:spPr bwMode="auto">
              <a:xfrm>
                <a:off x="3131840" y="3117404"/>
                <a:ext cx="648072" cy="422405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72000" rIns="0" bIns="72000" anchor="ctr" anchorCtr="1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800" b="1" kern="0" dirty="0">
                    <a:solidFill>
                      <a:srgbClr val="1F497D"/>
                    </a:solidFill>
                    <a:latin typeface="Calibri" pitchFamily="34" charset="0"/>
                  </a:rPr>
                  <a:t>7</a:t>
                </a:r>
                <a:r>
                  <a:rPr lang="sr-Cyrl-CS" sz="1800" b="1" kern="0" dirty="0">
                    <a:solidFill>
                      <a:srgbClr val="1F497D"/>
                    </a:solidFill>
                    <a:latin typeface="Calibri" pitchFamily="34" charset="0"/>
                  </a:rPr>
                  <a:t>8</a:t>
                </a:r>
                <a:r>
                  <a:rPr lang="sr-Latn-CS" sz="1800" b="1" kern="0" dirty="0">
                    <a:solidFill>
                      <a:srgbClr val="1F497D"/>
                    </a:solidFill>
                    <a:latin typeface="Calibri" pitchFamily="34" charset="0"/>
                  </a:rPr>
                  <a:t>.3 </a:t>
                </a:r>
                <a:endParaRPr lang="en-US" sz="1800" b="1" kern="0" dirty="0">
                  <a:solidFill>
                    <a:srgbClr val="1F497D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ext Box 20"/>
              <p:cNvSpPr txBox="1">
                <a:spLocks noChangeArrowheads="1"/>
              </p:cNvSpPr>
              <p:nvPr/>
            </p:nvSpPr>
            <p:spPr bwMode="auto">
              <a:xfrm>
                <a:off x="3906159" y="3117404"/>
                <a:ext cx="648000" cy="422405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72000" rIns="0" bIns="720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800" b="1" kern="0" dirty="0">
                    <a:solidFill>
                      <a:srgbClr val="1F497D"/>
                    </a:solidFill>
                    <a:latin typeface="Calibri" pitchFamily="34" charset="0"/>
                  </a:rPr>
                  <a:t>7</a:t>
                </a:r>
                <a:r>
                  <a:rPr lang="sr-Cyrl-CS" sz="1800" b="1" kern="0" dirty="0">
                    <a:solidFill>
                      <a:srgbClr val="1F497D"/>
                    </a:solidFill>
                    <a:latin typeface="Calibri" pitchFamily="34" charset="0"/>
                  </a:rPr>
                  <a:t>4</a:t>
                </a:r>
                <a:r>
                  <a:rPr lang="sr-Latn-CS" sz="1800" b="1" kern="0" dirty="0">
                    <a:solidFill>
                      <a:srgbClr val="1F497D"/>
                    </a:solidFill>
                    <a:latin typeface="Calibri" pitchFamily="34" charset="0"/>
                  </a:rPr>
                  <a:t>.</a:t>
                </a:r>
                <a:r>
                  <a:rPr lang="sr-Cyrl-CS" sz="1800" b="1" kern="0" dirty="0">
                    <a:solidFill>
                      <a:srgbClr val="1F497D"/>
                    </a:solidFill>
                    <a:latin typeface="Calibri" pitchFamily="34" charset="0"/>
                  </a:rPr>
                  <a:t>8</a:t>
                </a:r>
                <a:r>
                  <a:rPr lang="sr-Latn-CS" sz="1800" b="1" kern="0" dirty="0">
                    <a:solidFill>
                      <a:srgbClr val="1F497D"/>
                    </a:solidFill>
                    <a:latin typeface="Calibri" pitchFamily="34" charset="0"/>
                  </a:rPr>
                  <a:t> </a:t>
                </a:r>
                <a:endParaRPr lang="en-US" sz="1800" b="1" kern="0" dirty="0">
                  <a:solidFill>
                    <a:srgbClr val="1F497D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Text Box 21"/>
              <p:cNvSpPr txBox="1">
                <a:spLocks noChangeArrowheads="1"/>
              </p:cNvSpPr>
              <p:nvPr/>
            </p:nvSpPr>
            <p:spPr bwMode="auto">
              <a:xfrm>
                <a:off x="4711688" y="3117404"/>
                <a:ext cx="648000" cy="422405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72000" rIns="0" bIns="720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7</a:t>
                </a:r>
                <a:r>
                  <a:rPr lang="sr-Cyrl-CS" sz="1800" b="1" kern="0">
                    <a:solidFill>
                      <a:srgbClr val="1F497D"/>
                    </a:solidFill>
                    <a:latin typeface="Calibri" pitchFamily="34" charset="0"/>
                  </a:rPr>
                  <a:t>6</a:t>
                </a: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.</a:t>
                </a:r>
                <a:r>
                  <a:rPr lang="sr-Cyrl-CS" sz="1800" b="1" kern="0">
                    <a:solidFill>
                      <a:srgbClr val="1F497D"/>
                    </a:solidFill>
                    <a:latin typeface="Calibri" pitchFamily="34" charset="0"/>
                  </a:rPr>
                  <a:t>0</a:t>
                </a: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 </a:t>
                </a:r>
                <a:endParaRPr lang="en-US" sz="1800" b="1" kern="0">
                  <a:solidFill>
                    <a:srgbClr val="1F497D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Text Box 22"/>
              <p:cNvSpPr txBox="1">
                <a:spLocks noChangeArrowheads="1"/>
              </p:cNvSpPr>
              <p:nvPr/>
            </p:nvSpPr>
            <p:spPr bwMode="auto">
              <a:xfrm>
                <a:off x="5507638" y="3117404"/>
                <a:ext cx="648000" cy="422405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72000" rIns="0" bIns="7200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7</a:t>
                </a:r>
                <a:r>
                  <a:rPr lang="sr-Cyrl-CS" sz="1800" b="1" kern="0">
                    <a:solidFill>
                      <a:srgbClr val="1F497D"/>
                    </a:solidFill>
                    <a:latin typeface="Calibri" pitchFamily="34" charset="0"/>
                  </a:rPr>
                  <a:t>3</a:t>
                </a: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.</a:t>
                </a:r>
                <a:r>
                  <a:rPr lang="sr-Cyrl-CS" sz="1800" b="1" kern="0">
                    <a:solidFill>
                      <a:srgbClr val="1F497D"/>
                    </a:solidFill>
                    <a:latin typeface="Calibri" pitchFamily="34" charset="0"/>
                  </a:rPr>
                  <a:t>1</a:t>
                </a: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 </a:t>
                </a:r>
                <a:endParaRPr lang="en-US" sz="1800" b="1" kern="0">
                  <a:solidFill>
                    <a:srgbClr val="1F497D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Text Box 23"/>
              <p:cNvSpPr txBox="1">
                <a:spLocks noChangeArrowheads="1"/>
              </p:cNvSpPr>
              <p:nvPr/>
            </p:nvSpPr>
            <p:spPr bwMode="auto">
              <a:xfrm>
                <a:off x="6296005" y="3117404"/>
                <a:ext cx="648000" cy="422405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72000" rIns="0" bIns="7200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Cyrl-CS" sz="1800" b="1" kern="0">
                    <a:solidFill>
                      <a:srgbClr val="1F497D"/>
                    </a:solidFill>
                    <a:latin typeface="Calibri" pitchFamily="34" charset="0"/>
                  </a:rPr>
                  <a:t>80.1</a:t>
                </a: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 </a:t>
                </a:r>
                <a:endParaRPr lang="en-US" sz="1800" b="1" kern="0">
                  <a:solidFill>
                    <a:srgbClr val="1F497D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Text Box 24"/>
              <p:cNvSpPr txBox="1">
                <a:spLocks noChangeArrowheads="1"/>
              </p:cNvSpPr>
              <p:nvPr/>
            </p:nvSpPr>
            <p:spPr bwMode="auto">
              <a:xfrm>
                <a:off x="7103601" y="3117404"/>
                <a:ext cx="648000" cy="422405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72000" rIns="0" bIns="7200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7</a:t>
                </a:r>
                <a:r>
                  <a:rPr lang="sr-Cyrl-CS" sz="1800" b="1" kern="0">
                    <a:solidFill>
                      <a:srgbClr val="1F497D"/>
                    </a:solidFill>
                    <a:latin typeface="Calibri" pitchFamily="34" charset="0"/>
                  </a:rPr>
                  <a:t>7</a:t>
                </a: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.</a:t>
                </a:r>
                <a:r>
                  <a:rPr lang="sr-Cyrl-CS" sz="1800" b="1" kern="0">
                    <a:solidFill>
                      <a:srgbClr val="1F497D"/>
                    </a:solidFill>
                    <a:latin typeface="Calibri" pitchFamily="34" charset="0"/>
                  </a:rPr>
                  <a:t>5</a:t>
                </a: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 </a:t>
                </a:r>
                <a:endParaRPr lang="en-US" sz="1800" b="1" kern="0">
                  <a:solidFill>
                    <a:srgbClr val="1F497D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7899437" y="3117404"/>
                <a:ext cx="648000" cy="422405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72000" rIns="0" bIns="7200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79.</a:t>
                </a:r>
                <a:r>
                  <a:rPr lang="sr-Cyrl-CS" sz="1800" b="1" kern="0">
                    <a:solidFill>
                      <a:srgbClr val="1F497D"/>
                    </a:solidFill>
                    <a:latin typeface="Calibri" pitchFamily="34" charset="0"/>
                  </a:rPr>
                  <a:t>0</a:t>
                </a:r>
                <a:r>
                  <a:rPr lang="sr-Latn-CS" sz="1800" b="1" kern="0">
                    <a:solidFill>
                      <a:srgbClr val="1F497D"/>
                    </a:solidFill>
                    <a:latin typeface="Calibri" pitchFamily="34" charset="0"/>
                  </a:rPr>
                  <a:t> </a:t>
                </a:r>
                <a:endParaRPr lang="en-US" sz="1800" b="1" kern="0">
                  <a:solidFill>
                    <a:srgbClr val="1F497D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H="1">
              <a:off x="3201905" y="3567366"/>
              <a:ext cx="243326" cy="1171209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 flipH="1">
              <a:off x="4142651" y="3567366"/>
              <a:ext cx="77110" cy="1373203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>
              <a:off x="4932603" y="3567366"/>
              <a:ext cx="68542" cy="1355484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H="1">
              <a:off x="5736263" y="3567366"/>
              <a:ext cx="41125" cy="1506094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H="1">
              <a:off x="6524501" y="3567366"/>
              <a:ext cx="107954" cy="1056038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H="1">
              <a:off x="7259619" y="3567366"/>
              <a:ext cx="71970" cy="1323591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H="1">
              <a:off x="8186656" y="3567366"/>
              <a:ext cx="0" cy="1114509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sp>
        <p:nvSpPr>
          <p:cNvPr id="28" name="Rectangle 15">
            <a:extLst>
              <a:ext uri="{FF2B5EF4-FFF2-40B4-BE49-F238E27FC236}">
                <a16:creationId xmlns:a16="http://schemas.microsoft.com/office/drawing/2014/main" id="{F8412693-A598-4381-810A-9B14D86C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Merne veličine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571005" y="980728"/>
            <a:ext cx="6001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PEAK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- Vršna (PEAK) vrednost u prethodnoj sekundi.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217453" y="1772816"/>
            <a:ext cx="6709095" cy="3225800"/>
            <a:chOff x="2255518" y="2924175"/>
            <a:chExt cx="6709095" cy="3225800"/>
          </a:xfrm>
        </p:grpSpPr>
        <p:pic>
          <p:nvPicPr>
            <p:cNvPr id="48" name="Picture 2" descr="Displej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313" y="2924175"/>
              <a:ext cx="6337300" cy="322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3558924" y="3085873"/>
              <a:ext cx="612000" cy="396000"/>
            </a:xfrm>
            <a:prstGeom prst="rect">
              <a:avLst/>
            </a:prstGeom>
            <a:solidFill>
              <a:srgbClr val="B5CBC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rIns="0">
              <a:spAutoFit/>
            </a:bodyPr>
            <a:lstStyle/>
            <a:p>
              <a:pPr algn="ctr"/>
              <a:r>
                <a:rPr lang="sr-Latn-CS" sz="1800" b="1" dirty="0">
                  <a:solidFill>
                    <a:srgbClr val="000066"/>
                  </a:solidFill>
                  <a:latin typeface="Calibri" pitchFamily="34" charset="0"/>
                </a:rPr>
                <a:t>85.1 </a:t>
              </a:r>
              <a:endParaRPr lang="en-US" sz="1800" b="1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4288635" y="3085873"/>
              <a:ext cx="612000" cy="396000"/>
            </a:xfrm>
            <a:prstGeom prst="rect">
              <a:avLst/>
            </a:prstGeom>
            <a:solidFill>
              <a:srgbClr val="B5CBC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>
              <a:spAutoFit/>
            </a:bodyPr>
            <a:lstStyle/>
            <a:p>
              <a:pPr algn="ctr"/>
              <a:r>
                <a:rPr lang="sr-Latn-CS" sz="1800" b="1" dirty="0">
                  <a:solidFill>
                    <a:srgbClr val="000066"/>
                  </a:solidFill>
                  <a:latin typeface="Calibri" pitchFamily="34" charset="0"/>
                </a:rPr>
                <a:t>82.4 </a:t>
              </a:r>
              <a:endParaRPr lang="en-US" sz="1800" b="1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5018346" y="3085873"/>
              <a:ext cx="612000" cy="396000"/>
            </a:xfrm>
            <a:prstGeom prst="rect">
              <a:avLst/>
            </a:prstGeom>
            <a:solidFill>
              <a:srgbClr val="B5CBC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>
              <a:spAutoFit/>
            </a:bodyPr>
            <a:lstStyle/>
            <a:p>
              <a:pPr algn="ctr"/>
              <a:r>
                <a:rPr lang="sr-Latn-CS" sz="1800" b="1">
                  <a:solidFill>
                    <a:srgbClr val="000066"/>
                  </a:solidFill>
                  <a:latin typeface="Calibri" pitchFamily="34" charset="0"/>
                </a:rPr>
                <a:t>80.1 </a:t>
              </a:r>
              <a:endParaRPr lang="en-US" sz="1800" b="1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5748057" y="3085873"/>
              <a:ext cx="612000" cy="396000"/>
            </a:xfrm>
            <a:prstGeom prst="rect">
              <a:avLst/>
            </a:prstGeom>
            <a:solidFill>
              <a:srgbClr val="B5CBC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>
              <a:spAutoFit/>
            </a:bodyPr>
            <a:lstStyle/>
            <a:p>
              <a:r>
                <a:rPr lang="sr-Latn-CS" sz="1800" b="1">
                  <a:solidFill>
                    <a:srgbClr val="000066"/>
                  </a:solidFill>
                  <a:latin typeface="Calibri" pitchFamily="34" charset="0"/>
                </a:rPr>
                <a:t>81.3 </a:t>
              </a:r>
              <a:endParaRPr lang="en-US" sz="1800" b="1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6477768" y="3085873"/>
              <a:ext cx="612000" cy="396000"/>
            </a:xfrm>
            <a:prstGeom prst="rect">
              <a:avLst/>
            </a:prstGeom>
            <a:solidFill>
              <a:srgbClr val="B5CBC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>
              <a:spAutoFit/>
            </a:bodyPr>
            <a:lstStyle/>
            <a:p>
              <a:r>
                <a:rPr lang="sr-Latn-CS" sz="1800" b="1">
                  <a:solidFill>
                    <a:srgbClr val="000066"/>
                  </a:solidFill>
                  <a:latin typeface="Calibri" pitchFamily="34" charset="0"/>
                </a:rPr>
                <a:t>84.9 </a:t>
              </a:r>
              <a:endParaRPr lang="en-US" sz="1800" b="1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54" name="Text Box 21"/>
            <p:cNvSpPr txBox="1">
              <a:spLocks noChangeArrowheads="1"/>
            </p:cNvSpPr>
            <p:nvPr/>
          </p:nvSpPr>
          <p:spPr bwMode="auto">
            <a:xfrm>
              <a:off x="7207479" y="3085873"/>
              <a:ext cx="612000" cy="396000"/>
            </a:xfrm>
            <a:prstGeom prst="rect">
              <a:avLst/>
            </a:prstGeom>
            <a:solidFill>
              <a:srgbClr val="B5CBC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>
              <a:spAutoFit/>
            </a:bodyPr>
            <a:lstStyle/>
            <a:p>
              <a:r>
                <a:rPr lang="sr-Latn-CS" sz="1800" b="1">
                  <a:solidFill>
                    <a:srgbClr val="000066"/>
                  </a:solidFill>
                  <a:latin typeface="Calibri" pitchFamily="34" charset="0"/>
                </a:rPr>
                <a:t>83.2 </a:t>
              </a:r>
              <a:endParaRPr lang="en-US" sz="1800" b="1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55" name="Text Box 22"/>
            <p:cNvSpPr txBox="1">
              <a:spLocks noChangeArrowheads="1"/>
            </p:cNvSpPr>
            <p:nvPr/>
          </p:nvSpPr>
          <p:spPr bwMode="auto">
            <a:xfrm>
              <a:off x="7937189" y="3085873"/>
              <a:ext cx="612000" cy="396000"/>
            </a:xfrm>
            <a:prstGeom prst="rect">
              <a:avLst/>
            </a:prstGeom>
            <a:solidFill>
              <a:srgbClr val="B5CBC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>
              <a:spAutoFit/>
            </a:bodyPr>
            <a:lstStyle/>
            <a:p>
              <a:r>
                <a:rPr lang="sr-Latn-CS" sz="1800" b="1">
                  <a:solidFill>
                    <a:srgbClr val="000066"/>
                  </a:solidFill>
                  <a:latin typeface="Calibri" pitchFamily="34" charset="0"/>
                </a:rPr>
                <a:t>84.5 </a:t>
              </a:r>
              <a:endParaRPr lang="en-US" sz="1800" b="1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H="1">
              <a:off x="3121459" y="3500438"/>
              <a:ext cx="729816" cy="6406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 flipH="1">
              <a:off x="3849688" y="3500438"/>
              <a:ext cx="722312" cy="801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flipH="1">
              <a:off x="5162550" y="3500438"/>
              <a:ext cx="130175" cy="9096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 flipH="1">
              <a:off x="5402263" y="3500438"/>
              <a:ext cx="609600" cy="835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 flipH="1">
              <a:off x="6475413" y="3500438"/>
              <a:ext cx="328612" cy="660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>
              <a:off x="7385050" y="3500438"/>
              <a:ext cx="66675" cy="776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H="1">
              <a:off x="8243888" y="3500438"/>
              <a:ext cx="0" cy="684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2255518" y="3082801"/>
              <a:ext cx="13083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sr-Latn-CS" sz="1800" b="1" baseline="-25000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Apk</a:t>
              </a:r>
              <a:r>
                <a:rPr lang="en-US" sz="1800" b="1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(Peak)</a:t>
              </a:r>
            </a:p>
          </p:txBody>
        </p:sp>
      </p:grpSp>
      <p:sp>
        <p:nvSpPr>
          <p:cNvPr id="25" name="Rectangle 15">
            <a:extLst>
              <a:ext uri="{FF2B5EF4-FFF2-40B4-BE49-F238E27FC236}">
                <a16:creationId xmlns:a16="http://schemas.microsoft.com/office/drawing/2014/main" id="{DEB97775-0B2D-4E1F-99C2-4DF70ED8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Merne veličine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19572" y="980728"/>
            <a:ext cx="7704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</a:t>
            </a:r>
            <a:r>
              <a:rPr lang="sr-Latn-CS" sz="1800" b="1" baseline="-25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Xpk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(MaxP) - 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Vršna (PEAK) vrednost u celom mernom intervalu.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217453" y="1628800"/>
            <a:ext cx="6709095" cy="3744416"/>
            <a:chOff x="1217453" y="1556792"/>
            <a:chExt cx="6709095" cy="3744416"/>
          </a:xfrm>
        </p:grpSpPr>
        <p:grpSp>
          <p:nvGrpSpPr>
            <p:cNvPr id="26" name="Group 25"/>
            <p:cNvGrpSpPr/>
            <p:nvPr/>
          </p:nvGrpSpPr>
          <p:grpSpPr>
            <a:xfrm>
              <a:off x="1217453" y="2075408"/>
              <a:ext cx="6709095" cy="3225800"/>
              <a:chOff x="2255518" y="2924175"/>
              <a:chExt cx="6709095" cy="3225800"/>
            </a:xfrm>
          </p:grpSpPr>
          <p:pic>
            <p:nvPicPr>
              <p:cNvPr id="27" name="Picture 2" descr="Displej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313" y="2924175"/>
                <a:ext cx="6337300" cy="322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16"/>
              <p:cNvSpPr txBox="1">
                <a:spLocks noChangeArrowheads="1"/>
              </p:cNvSpPr>
              <p:nvPr/>
            </p:nvSpPr>
            <p:spPr bwMode="auto">
              <a:xfrm>
                <a:off x="3558924" y="3085873"/>
                <a:ext cx="612000" cy="396000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sr-Latn-CS" sz="1800" b="1" dirty="0">
                    <a:solidFill>
                      <a:srgbClr val="000066"/>
                    </a:solidFill>
                    <a:latin typeface="Calibri" pitchFamily="34" charset="0"/>
                  </a:rPr>
                  <a:t>85.1 </a:t>
                </a:r>
                <a:endParaRPr lang="en-US" sz="1800" b="1" dirty="0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Text Box 17"/>
              <p:cNvSpPr txBox="1">
                <a:spLocks noChangeArrowheads="1"/>
              </p:cNvSpPr>
              <p:nvPr/>
            </p:nvSpPr>
            <p:spPr bwMode="auto">
              <a:xfrm>
                <a:off x="4288635" y="3085873"/>
                <a:ext cx="612000" cy="396000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0" rIns="0" anchor="ctr" anchorCtr="1">
                <a:spAutoFit/>
              </a:bodyPr>
              <a:lstStyle/>
              <a:p>
                <a:pPr algn="ctr"/>
                <a:r>
                  <a:rPr lang="sr-Latn-CS" sz="1800" b="1" dirty="0">
                    <a:solidFill>
                      <a:srgbClr val="000066"/>
                    </a:solidFill>
                    <a:latin typeface="Calibri" pitchFamily="34" charset="0"/>
                  </a:rPr>
                  <a:t>82.4 </a:t>
                </a:r>
                <a:endParaRPr lang="en-US" sz="1800" b="1" dirty="0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auto">
              <a:xfrm>
                <a:off x="5018346" y="3085873"/>
                <a:ext cx="612000" cy="396000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0" rIns="0" anchor="ctr" anchorCtr="1">
                <a:spAutoFit/>
              </a:bodyPr>
              <a:lstStyle/>
              <a:p>
                <a:pPr algn="ctr"/>
                <a:r>
                  <a:rPr lang="sr-Latn-CS" sz="1800" b="1">
                    <a:solidFill>
                      <a:srgbClr val="000066"/>
                    </a:solidFill>
                    <a:latin typeface="Calibri" pitchFamily="34" charset="0"/>
                  </a:rPr>
                  <a:t>80.1 </a:t>
                </a:r>
                <a:endParaRPr lang="en-US" sz="1800" b="1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ext Box 19"/>
              <p:cNvSpPr txBox="1">
                <a:spLocks noChangeArrowheads="1"/>
              </p:cNvSpPr>
              <p:nvPr/>
            </p:nvSpPr>
            <p:spPr bwMode="auto">
              <a:xfrm>
                <a:off x="5748057" y="3085873"/>
                <a:ext cx="612000" cy="396000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0" rIns="0" anchor="ctr" anchorCtr="1">
                <a:spAutoFit/>
              </a:bodyPr>
              <a:lstStyle/>
              <a:p>
                <a:r>
                  <a:rPr lang="sr-Latn-CS" sz="1800" b="1">
                    <a:solidFill>
                      <a:srgbClr val="000066"/>
                    </a:solidFill>
                    <a:latin typeface="Calibri" pitchFamily="34" charset="0"/>
                  </a:rPr>
                  <a:t>81.3 </a:t>
                </a:r>
                <a:endParaRPr lang="en-US" sz="1800" b="1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Text Box 20"/>
              <p:cNvSpPr txBox="1">
                <a:spLocks noChangeArrowheads="1"/>
              </p:cNvSpPr>
              <p:nvPr/>
            </p:nvSpPr>
            <p:spPr bwMode="auto">
              <a:xfrm>
                <a:off x="6477768" y="3085873"/>
                <a:ext cx="612000" cy="396000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0" rIns="0" anchor="ctr" anchorCtr="1">
                <a:spAutoFit/>
              </a:bodyPr>
              <a:lstStyle/>
              <a:p>
                <a:r>
                  <a:rPr lang="sr-Latn-CS" sz="1800" b="1">
                    <a:solidFill>
                      <a:srgbClr val="000066"/>
                    </a:solidFill>
                    <a:latin typeface="Calibri" pitchFamily="34" charset="0"/>
                  </a:rPr>
                  <a:t>84.9 </a:t>
                </a:r>
                <a:endParaRPr lang="en-US" sz="1800" b="1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Text Box 21"/>
              <p:cNvSpPr txBox="1">
                <a:spLocks noChangeArrowheads="1"/>
              </p:cNvSpPr>
              <p:nvPr/>
            </p:nvSpPr>
            <p:spPr bwMode="auto">
              <a:xfrm>
                <a:off x="7207479" y="3085873"/>
                <a:ext cx="612000" cy="396000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0" rIns="0" anchor="ctr" anchorCtr="1">
                <a:spAutoFit/>
              </a:bodyPr>
              <a:lstStyle/>
              <a:p>
                <a:r>
                  <a:rPr lang="sr-Latn-CS" sz="1800" b="1">
                    <a:solidFill>
                      <a:srgbClr val="000066"/>
                    </a:solidFill>
                    <a:latin typeface="Calibri" pitchFamily="34" charset="0"/>
                  </a:rPr>
                  <a:t>83.2 </a:t>
                </a:r>
                <a:endParaRPr lang="en-US" sz="1800" b="1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Text Box 22"/>
              <p:cNvSpPr txBox="1">
                <a:spLocks noChangeArrowheads="1"/>
              </p:cNvSpPr>
              <p:nvPr/>
            </p:nvSpPr>
            <p:spPr bwMode="auto">
              <a:xfrm>
                <a:off x="7937189" y="3085873"/>
                <a:ext cx="612000" cy="396000"/>
              </a:xfrm>
              <a:prstGeom prst="rect">
                <a:avLst/>
              </a:prstGeom>
              <a:solidFill>
                <a:srgbClr val="B5CBC9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0" rIns="0" anchor="ctr" anchorCtr="1">
                <a:spAutoFit/>
              </a:bodyPr>
              <a:lstStyle/>
              <a:p>
                <a:r>
                  <a:rPr lang="sr-Latn-CS" sz="1800" b="1">
                    <a:solidFill>
                      <a:srgbClr val="000066"/>
                    </a:solidFill>
                    <a:latin typeface="Calibri" pitchFamily="34" charset="0"/>
                  </a:rPr>
                  <a:t>84.5 </a:t>
                </a:r>
                <a:endParaRPr lang="en-US" sz="1800" b="1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H="1">
                <a:off x="3121459" y="3500438"/>
                <a:ext cx="729816" cy="6406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H="1">
                <a:off x="3849688" y="3500438"/>
                <a:ext cx="722312" cy="8016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 flipH="1">
                <a:off x="5162550" y="3500438"/>
                <a:ext cx="130175" cy="9096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auto">
              <a:xfrm flipH="1">
                <a:off x="5402263" y="3500438"/>
                <a:ext cx="609600" cy="8350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auto">
              <a:xfrm flipH="1">
                <a:off x="6475413" y="3500438"/>
                <a:ext cx="328612" cy="660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 flipH="1">
                <a:off x="7385050" y="3500438"/>
                <a:ext cx="66675" cy="776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auto">
              <a:xfrm flipH="1">
                <a:off x="8243888" y="3500438"/>
                <a:ext cx="0" cy="6842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2255518" y="3082801"/>
                <a:ext cx="13083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800" b="1" dirty="0">
                    <a:solidFill>
                      <a:srgbClr val="990000"/>
                    </a:solidFill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sr-Latn-CS" sz="1800" b="1" baseline="-25000" dirty="0">
                    <a:solidFill>
                      <a:srgbClr val="990000"/>
                    </a:solidFill>
                    <a:latin typeface="Arial" pitchFamily="34" charset="0"/>
                    <a:cs typeface="Arial" pitchFamily="34" charset="0"/>
                  </a:rPr>
                  <a:t>Apk</a:t>
                </a:r>
                <a:r>
                  <a:rPr lang="en-US" sz="1800" b="1" dirty="0">
                    <a:solidFill>
                      <a:srgbClr val="990000"/>
                    </a:solidFill>
                    <a:latin typeface="Arial" pitchFamily="34" charset="0"/>
                    <a:cs typeface="Arial" pitchFamily="34" charset="0"/>
                  </a:rPr>
                  <a:t>(Peak)</a:t>
                </a:r>
              </a:p>
            </p:txBody>
          </p:sp>
        </p:grp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1568541" y="1556792"/>
              <a:ext cx="2499403" cy="369332"/>
            </a:xfrm>
            <a:prstGeom prst="rect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sr-Latn-CS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x-none" sz="1800" b="1" baseline="-25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800" b="1" baseline="-25000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pk</a:t>
              </a:r>
              <a:r>
                <a:rPr lang="x-none" sz="1800" b="1" baseline="-25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MaxP</a:t>
              </a:r>
              <a:r>
                <a:rPr lang="en-US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x-none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en-US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85.1</a:t>
              </a:r>
              <a:r>
                <a:rPr lang="x-none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r-Latn-CS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dB</a:t>
              </a:r>
              <a:endPara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3" name="Straight Connector 62"/>
            <p:cNvCxnSpPr>
              <a:stCxn id="44" idx="2"/>
            </p:cNvCxnSpPr>
            <p:nvPr/>
          </p:nvCxnSpPr>
          <p:spPr bwMode="auto">
            <a:xfrm>
              <a:off x="2818243" y="1926124"/>
              <a:ext cx="1690" cy="32790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Rectangle 15">
            <a:extLst>
              <a:ext uri="{FF2B5EF4-FFF2-40B4-BE49-F238E27FC236}">
                <a16:creationId xmlns:a16="http://schemas.microsoft.com/office/drawing/2014/main" id="{F989A40D-78FA-4C08-B42F-BB0B8D5D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Merne veličine</a:t>
            </a:r>
          </a:p>
        </p:txBody>
      </p:sp>
      <p:sp>
        <p:nvSpPr>
          <p:cNvPr id="45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05594" y="747713"/>
            <a:ext cx="8532812" cy="239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Arial" charset="0"/>
              <a:buNone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</a:t>
            </a:r>
            <a:r>
              <a:rPr lang="sr-Latn-CS" sz="1800" b="1" baseline="-25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Aeq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- ekvivalentni nivo buke (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crvena linija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);</a:t>
            </a:r>
            <a:endParaRPr lang="x-none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buFont typeface="Arial" charset="0"/>
              <a:buNone/>
            </a:pPr>
            <a:r>
              <a:rPr lang="x-none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         </a:t>
            </a:r>
            <a:r>
              <a:rPr lang="sr-Latn-CS" sz="1800" b="1" i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Pri merenju ekvivalentnog nivoa buke su </a:t>
            </a:r>
            <a:r>
              <a:rPr lang="sr-Latn-CS" sz="1800" b="1" i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promene</a:t>
            </a:r>
            <a:r>
              <a:rPr lang="sr-Latn-CS" sz="1800" b="1" i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njegovog nivoa na</a:t>
            </a:r>
            <a:br>
              <a:rPr lang="sr-Latn-CS" sz="1800" b="1" i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</a:br>
            <a:r>
              <a:rPr lang="sr-Latn-CS" sz="1800" b="1" i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         početku </a:t>
            </a:r>
            <a:r>
              <a:rPr lang="sr-Latn-CS" sz="1800" b="1" i="1" dirty="0" err="1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merenja</a:t>
            </a:r>
            <a:r>
              <a:rPr lang="sr-Latn-CS" sz="1800" b="1" i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znatno veće, dok se kasnije nivo stabilizuje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.</a:t>
            </a:r>
            <a:endParaRPr lang="en-US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charset="0"/>
              <a:buNone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</a:t>
            </a:r>
            <a:r>
              <a:rPr lang="sr-Latn-CS" sz="1800" b="1" baseline="-25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AIeq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- ekvivalentni nivo buke određen impulsnom karakteristikom;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charset="0"/>
              <a:buNone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L</a:t>
            </a:r>
            <a:r>
              <a:rPr lang="sr-Latn-CS" sz="1800" b="1" baseline="-25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AIeq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- L</a:t>
            </a:r>
            <a:r>
              <a:rPr lang="sr-Latn-CS" sz="1800" b="1" baseline="-25000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Aeq  </a:t>
            </a: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- ocena impulsnog sadržaja buke: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411413" y="3347700"/>
            <a:ext cx="4464843" cy="3693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800" b="1" kern="0" dirty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sr-Latn-CS" sz="1800" b="1" kern="0" baseline="-25000" dirty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AIeq</a:t>
            </a:r>
            <a:r>
              <a:rPr lang="sr-Latn-CS" sz="1800" b="1" kern="0" dirty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 - L</a:t>
            </a:r>
            <a:r>
              <a:rPr lang="sr-Latn-CS" sz="1800" b="1" kern="0" baseline="-25000" dirty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Aeq</a:t>
            </a:r>
            <a:r>
              <a:rPr lang="sr-Latn-CS" sz="1800" b="1" kern="0" dirty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 &gt; 10 dB  </a:t>
            </a:r>
            <a:r>
              <a:rPr lang="sr-Latn-CS" sz="1800" b="1" kern="0" dirty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  <a:sym typeface="Symbol"/>
              </a:rPr>
              <a:t>  impulsna buka</a:t>
            </a:r>
            <a:endParaRPr lang="en-US" sz="1800" b="1" kern="0" dirty="0">
              <a:solidFill>
                <a:srgbClr val="000066"/>
              </a:solidFill>
            </a:endParaRPr>
          </a:p>
        </p:txBody>
      </p:sp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21163"/>
            <a:ext cx="705643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A3395CF6-0E55-404A-80C2-DB5861B1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Merne veličine</a:t>
            </a:r>
          </a:p>
        </p:txBody>
      </p:sp>
      <p:sp>
        <p:nvSpPr>
          <p:cNvPr id="16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536" y="908720"/>
            <a:ext cx="4032820" cy="360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Kumulativna raspodela nivoa buke</a:t>
            </a:r>
          </a:p>
        </p:txBody>
      </p:sp>
      <p:sp>
        <p:nvSpPr>
          <p:cNvPr id="1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44008" y="908720"/>
            <a:ext cx="4032820" cy="360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Statistička raspodela nivoa buke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1520" y="1455266"/>
            <a:ext cx="4029075" cy="3917950"/>
            <a:chOff x="251520" y="1455266"/>
            <a:chExt cx="4029075" cy="3917950"/>
          </a:xfrm>
        </p:grpSpPr>
        <p:pic>
          <p:nvPicPr>
            <p:cNvPr id="13" name="Picture 38" descr="slD-2"/>
            <p:cNvPicPr>
              <a:picLocks noChangeAspect="1" noChangeArrowheads="1"/>
            </p:cNvPicPr>
            <p:nvPr/>
          </p:nvPicPr>
          <p:blipFill>
            <a:blip r:embed="rId5" cstate="print"/>
            <a:srcRect l="5864" t="3909" r="14813" b="3548"/>
            <a:stretch>
              <a:fillRect/>
            </a:stretch>
          </p:blipFill>
          <p:spPr bwMode="auto">
            <a:xfrm>
              <a:off x="251520" y="1455266"/>
              <a:ext cx="4029075" cy="391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3715858" y="4055275"/>
              <a:ext cx="238099" cy="1342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12107" y="5237683"/>
              <a:ext cx="238099" cy="1342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83968" y="1484784"/>
            <a:ext cx="4597924" cy="3928290"/>
            <a:chOff x="4283968" y="1484784"/>
            <a:chExt cx="4597924" cy="3928290"/>
          </a:xfrm>
        </p:grpSpPr>
        <p:pic>
          <p:nvPicPr>
            <p:cNvPr id="14" name="Picture 42" descr="slD-3"/>
            <p:cNvPicPr>
              <a:picLocks noChangeAspect="1" noChangeArrowheads="1"/>
            </p:cNvPicPr>
            <p:nvPr/>
          </p:nvPicPr>
          <p:blipFill>
            <a:blip r:embed="rId6" cstate="print"/>
            <a:srcRect l="5043" t="4024" r="3378" b="3003"/>
            <a:stretch>
              <a:fillRect/>
            </a:stretch>
          </p:blipFill>
          <p:spPr bwMode="auto">
            <a:xfrm>
              <a:off x="4283968" y="1484784"/>
              <a:ext cx="4572000" cy="389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8599081" y="5278827"/>
              <a:ext cx="282811" cy="1342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407229" y="5072193"/>
              <a:ext cx="282811" cy="1342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5726AA02-11A5-4730-8DD7-AD0280C8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Pretvarač - mikrofon</a:t>
            </a:r>
          </a:p>
        </p:txBody>
      </p:sp>
      <p:pic>
        <p:nvPicPr>
          <p:cNvPr id="10" name="Picture 9" descr="249px-Sound_level_meter_with_sound_wav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100" y="843353"/>
            <a:ext cx="4033800" cy="5491800"/>
          </a:xfrm>
          <a:prstGeom prst="rect">
            <a:avLst/>
          </a:prstGeom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660383CB-EC0E-41FD-AD8B-860767FBE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Merne veličine</a:t>
            </a:r>
          </a:p>
        </p:txBody>
      </p:sp>
      <p:sp>
        <p:nvSpPr>
          <p:cNvPr id="2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188" y="827112"/>
            <a:ext cx="3168724" cy="3696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1800" b="1" dirty="0">
                <a:solidFill>
                  <a:srgbClr val="99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Frekvencijski spektar buke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2000" y="1268769"/>
            <a:ext cx="7920000" cy="4474153"/>
            <a:chOff x="612000" y="1268769"/>
            <a:chExt cx="7920000" cy="4474153"/>
          </a:xfrm>
        </p:grpSpPr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000" y="1268769"/>
              <a:ext cx="7920000" cy="4474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5220072" y="4500817"/>
              <a:ext cx="973085" cy="1232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bIns="108000" rtlCol="0">
              <a:spAutoFit/>
            </a:bodyPr>
            <a:lstStyle/>
            <a:p>
              <a:pPr algn="r"/>
              <a:r>
                <a:rPr lang="x-none" sz="1400" b="1" dirty="0"/>
                <a:t>L</a:t>
              </a:r>
              <a:r>
                <a:rPr lang="x-none" sz="1400" b="1" baseline="-25000" dirty="0"/>
                <a:t>A</a:t>
              </a:r>
            </a:p>
            <a:p>
              <a:pPr algn="r"/>
              <a:r>
                <a:rPr lang="x-none" sz="1400" b="1" dirty="0"/>
                <a:t>L</a:t>
              </a:r>
              <a:r>
                <a:rPr lang="x-none" sz="1400" b="1" baseline="-25000" dirty="0"/>
                <a:t>B</a:t>
              </a:r>
            </a:p>
            <a:p>
              <a:pPr algn="r"/>
              <a:r>
                <a:rPr lang="x-none" sz="1400" b="1" dirty="0"/>
                <a:t>L</a:t>
              </a:r>
              <a:r>
                <a:rPr lang="x-none" sz="1400" b="1" baseline="-25000" dirty="0"/>
                <a:t>C</a:t>
              </a:r>
            </a:p>
            <a:p>
              <a:pPr algn="r"/>
              <a:r>
                <a:rPr lang="x-none" sz="1400" b="1" dirty="0"/>
                <a:t>L</a:t>
              </a:r>
              <a:r>
                <a:rPr lang="x-none" sz="1400" b="1" baseline="-25000" dirty="0"/>
                <a:t>D</a:t>
              </a:r>
            </a:p>
            <a:p>
              <a:pPr algn="r"/>
              <a:r>
                <a:rPr lang="x-none" sz="1400" b="1" dirty="0"/>
                <a:t>L</a:t>
              </a:r>
              <a:r>
                <a:rPr lang="x-none" sz="1400" b="1" baseline="-25000" dirty="0"/>
                <a:t>lin.</a:t>
              </a:r>
              <a:endParaRPr lang="en-US" sz="1400" b="1" baseline="-25000" dirty="0"/>
            </a:p>
          </p:txBody>
        </p:sp>
      </p:grpSp>
      <p:sp>
        <p:nvSpPr>
          <p:cNvPr id="11" name="Rectangle 15">
            <a:extLst>
              <a:ext uri="{FF2B5EF4-FFF2-40B4-BE49-F238E27FC236}">
                <a16:creationId xmlns:a16="http://schemas.microsoft.com/office/drawing/2014/main" id="{60EA2C00-0B81-49C5-B5D4-7CD9D8F6D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Kalibracija mernog lanca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l="51742" t="24235" r="23907" b="19657"/>
          <a:stretch>
            <a:fillRect/>
          </a:stretch>
        </p:blipFill>
        <p:spPr bwMode="auto">
          <a:xfrm>
            <a:off x="2465172" y="873320"/>
            <a:ext cx="4196193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60513B62-85FA-42DF-A6AA-F7601ABBA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Kalibracija mernog lanca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 l="23668" t="27904" r="22849" b="25134"/>
          <a:stretch>
            <a:fillRect/>
          </a:stretch>
        </p:blipFill>
        <p:spPr bwMode="auto">
          <a:xfrm>
            <a:off x="756310" y="968848"/>
            <a:ext cx="763897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FA70475E-1F16-4512-A0B3-B62ADE48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Kalibracija 1"/>
          <p:cNvPicPr>
            <a:picLocks noChangeAspect="1" noChangeArrowheads="1"/>
          </p:cNvPicPr>
          <p:nvPr/>
        </p:nvPicPr>
        <p:blipFill>
          <a:blip r:embed="rId3" cstate="print"/>
          <a:srcRect r="56688"/>
          <a:stretch>
            <a:fillRect/>
          </a:stretch>
        </p:blipFill>
        <p:spPr bwMode="auto">
          <a:xfrm>
            <a:off x="107504" y="1989280"/>
            <a:ext cx="3490894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Kalibracija mernog lanca</a:t>
            </a:r>
          </a:p>
        </p:txBody>
      </p:sp>
      <p:pic>
        <p:nvPicPr>
          <p:cNvPr id="11" name="Picture 25" descr="Kalibracija 2">
            <a:extLst>
              <a:ext uri="{FF2B5EF4-FFF2-40B4-BE49-F238E27FC236}">
                <a16:creationId xmlns:a16="http://schemas.microsoft.com/office/drawing/2014/main" id="{73823E33-8502-4B33-86FB-D452DF7FD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3153" t="6351" b="38921"/>
          <a:stretch>
            <a:fillRect/>
          </a:stretch>
        </p:blipFill>
        <p:spPr bwMode="auto">
          <a:xfrm>
            <a:off x="2399257" y="3717312"/>
            <a:ext cx="43454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Kalibracija 2">
            <a:extLst>
              <a:ext uri="{FF2B5EF4-FFF2-40B4-BE49-F238E27FC236}">
                <a16:creationId xmlns:a16="http://schemas.microsoft.com/office/drawing/2014/main" id="{2572D9CD-77D9-46AF-B3B7-4863AD40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6645" t="60810" r="22507"/>
          <a:stretch>
            <a:fillRect/>
          </a:stretch>
        </p:blipFill>
        <p:spPr bwMode="auto">
          <a:xfrm>
            <a:off x="3530006" y="1002484"/>
            <a:ext cx="206652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E6A960B7-4FE2-43DA-944D-ADCBB9A93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Kalibracija mernog lanca</a:t>
            </a:r>
          </a:p>
        </p:txBody>
      </p:sp>
      <p:grpSp>
        <p:nvGrpSpPr>
          <p:cNvPr id="14" name="Group 1039"/>
          <p:cNvGrpSpPr>
            <a:grpSpLocks noChangeAspect="1"/>
          </p:cNvGrpSpPr>
          <p:nvPr/>
        </p:nvGrpSpPr>
        <p:grpSpPr bwMode="auto">
          <a:xfrm>
            <a:off x="1954529" y="1089000"/>
            <a:ext cx="5234942" cy="4680000"/>
            <a:chOff x="2832" y="1296"/>
            <a:chExt cx="2817" cy="2599"/>
          </a:xfrm>
        </p:grpSpPr>
        <p:pic>
          <p:nvPicPr>
            <p:cNvPr id="16" name="Picture 1038" descr="Kalibracija 3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296"/>
              <a:ext cx="2817" cy="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0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6" y="2042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id="{1D27BC7D-8198-4CA4-A037-DC6A944E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F6F06ACC-F27B-4607-9042-BB951181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4"/>
            <a:ext cx="7772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Pitanja za proveru znanja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106032-2F55-47A6-B481-BE0F66214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68" y="195136"/>
            <a:ext cx="1024624" cy="14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000" y="908720"/>
            <a:ext cx="8280000" cy="5320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Šta čini opštu strukturu instrumenata za merenje buke?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Koji je osnovni zadatak mikrofona?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Koje su radne karakteristike kondenzatorskih mikrofona?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Koje su tehničke karakteristike kondenzatorskih mikrofona?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Kako se definišu osetljivost i nivo osetljivosti mikrofona?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Šta omogućava poznavanje frekvencijskog sadržaja buke?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Čime je određen propusni opseg frekvencijskog filtra?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Koji su osnovni tipovi pojasnih filtara?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Kakvi su to oktavni i tercni filtri?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Šta se dešava sa signalom zvuka u detektroru?</a:t>
            </a: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</a:rPr>
              <a:t>Šta određuje vremenska karakteristika detektora signala?</a:t>
            </a:r>
            <a:endParaRPr lang="en-US" sz="1800" b="1" dirty="0">
              <a:solidFill>
                <a:srgbClr val="000066"/>
              </a:solidFill>
            </a:endParaRPr>
          </a:p>
          <a:p>
            <a:pPr marL="432000" indent="-432000" algn="l">
              <a:lnSpc>
                <a:spcPct val="12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r-Latn-RS" sz="1800" b="1" dirty="0">
                <a:solidFill>
                  <a:srgbClr val="000066"/>
                </a:solidFill>
              </a:rPr>
              <a:t>Šta se postiže kalibracijom mernog mikrofona i instrumenta?</a:t>
            </a:r>
            <a:endParaRPr lang="en-US" sz="1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8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Kondenzatorski mikrofon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9AF965-6A67-4BBA-952F-93D0E8370895}"/>
              </a:ext>
            </a:extLst>
          </p:cNvPr>
          <p:cNvGrpSpPr>
            <a:grpSpLocks noChangeAspect="1"/>
          </p:cNvGrpSpPr>
          <p:nvPr/>
        </p:nvGrpSpPr>
        <p:grpSpPr>
          <a:xfrm>
            <a:off x="3059832" y="1556792"/>
            <a:ext cx="4694351" cy="3888000"/>
            <a:chOff x="4770438" y="834057"/>
            <a:chExt cx="3903359" cy="3232874"/>
          </a:xfrm>
        </p:grpSpPr>
        <p:pic>
          <p:nvPicPr>
            <p:cNvPr id="17" name="Picture 18">
              <a:extLst>
                <a:ext uri="{FF2B5EF4-FFF2-40B4-BE49-F238E27FC236}">
                  <a16:creationId xmlns:a16="http://schemas.microsoft.com/office/drawing/2014/main" id="{53065930-794F-4C49-B62F-F961C9EAE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2633"/>
            <a:stretch>
              <a:fillRect/>
            </a:stretch>
          </p:blipFill>
          <p:spPr bwMode="auto">
            <a:xfrm>
              <a:off x="4770438" y="834057"/>
              <a:ext cx="3329954" cy="3232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A5B208-7061-45CB-A0F7-115C1D4CB1C2}"/>
                </a:ext>
              </a:extLst>
            </p:cNvPr>
            <p:cNvSpPr txBox="1"/>
            <p:nvPr/>
          </p:nvSpPr>
          <p:spPr>
            <a:xfrm>
              <a:off x="6516216" y="1314787"/>
              <a:ext cx="1941557" cy="6041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216000" rtlCol="0">
              <a:spAutoFit/>
            </a:bodyPr>
            <a:lstStyle/>
            <a:p>
              <a:r>
                <a:rPr lang="en-US" sz="1800" b="1" dirty="0">
                  <a:solidFill>
                    <a:srgbClr val="000066"/>
                  </a:solidFill>
                </a:rPr>
                <a:t>Z</a:t>
              </a:r>
              <a:r>
                <a:rPr lang="x-none" sz="1800" b="1" dirty="0">
                  <a:solidFill>
                    <a:srgbClr val="000066"/>
                  </a:solidFill>
                </a:rPr>
                <a:t>aštitna rešetka</a:t>
              </a:r>
              <a:endParaRPr lang="en-US" sz="1800" b="1" dirty="0">
                <a:solidFill>
                  <a:srgbClr val="000066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776D8E-A1BC-4D47-8EB8-C5176AD096ED}"/>
                </a:ext>
              </a:extLst>
            </p:cNvPr>
            <p:cNvSpPr txBox="1"/>
            <p:nvPr/>
          </p:nvSpPr>
          <p:spPr>
            <a:xfrm>
              <a:off x="6372200" y="1875548"/>
              <a:ext cx="1941557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0000" tIns="36000" bIns="36000" rtlCol="0">
              <a:spAutoFit/>
            </a:bodyPr>
            <a:lstStyle/>
            <a:p>
              <a:pPr algn="l"/>
              <a:r>
                <a:rPr lang="x-none" sz="1800" b="1" dirty="0">
                  <a:solidFill>
                    <a:srgbClr val="000066"/>
                  </a:solidFill>
                </a:rPr>
                <a:t>Membrana</a:t>
              </a:r>
              <a:endParaRPr lang="en-US" sz="1800" b="1" dirty="0">
                <a:solidFill>
                  <a:srgbClr val="000066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A2023-158C-412E-ABA2-23A5662824EE}"/>
                </a:ext>
              </a:extLst>
            </p:cNvPr>
            <p:cNvSpPr txBox="1"/>
            <p:nvPr/>
          </p:nvSpPr>
          <p:spPr>
            <a:xfrm>
              <a:off x="6516216" y="2204864"/>
              <a:ext cx="2157581" cy="6768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288000" rtlCol="0">
              <a:spAutoFit/>
            </a:bodyPr>
            <a:lstStyle/>
            <a:p>
              <a:r>
                <a:rPr lang="x-none" sz="1800" b="1" dirty="0">
                  <a:solidFill>
                    <a:srgbClr val="000066"/>
                  </a:solidFill>
                </a:rPr>
                <a:t>Nepokretna ploča</a:t>
              </a:r>
              <a:endParaRPr lang="en-US" sz="1800" b="1" dirty="0">
                <a:solidFill>
                  <a:srgbClr val="000066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BE0A42-07A8-40FD-8D13-70656CB51944}"/>
                </a:ext>
              </a:extLst>
            </p:cNvPr>
            <p:cNvSpPr txBox="1"/>
            <p:nvPr/>
          </p:nvSpPr>
          <p:spPr>
            <a:xfrm>
              <a:off x="6372200" y="3429000"/>
              <a:ext cx="1941557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0000" tIns="36000" bIns="36000" rtlCol="0">
              <a:spAutoFit/>
            </a:bodyPr>
            <a:lstStyle/>
            <a:p>
              <a:pPr algn="l"/>
              <a:r>
                <a:rPr lang="x-none" sz="1800" b="1" dirty="0">
                  <a:solidFill>
                    <a:srgbClr val="000066"/>
                  </a:solidFill>
                </a:rPr>
                <a:t>Izlazni vod</a:t>
              </a:r>
              <a:endParaRPr lang="en-US" sz="18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24" name="Rectangle 15">
            <a:extLst>
              <a:ext uri="{FF2B5EF4-FFF2-40B4-BE49-F238E27FC236}">
                <a16:creationId xmlns:a16="http://schemas.microsoft.com/office/drawing/2014/main" id="{F4B3D89B-9061-41A6-9580-7A0E486F3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00" y="967326"/>
            <a:ext cx="8784000" cy="5174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Princip rada kondenzatorskog mikrofona</a:t>
            </a:r>
            <a:endParaRPr lang="en-US" sz="1800" b="1" dirty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5" name="Picture 27" descr="ba7216-15p5"/>
          <p:cNvPicPr>
            <a:picLocks noChangeAspect="1" noChangeArrowheads="1"/>
          </p:cNvPicPr>
          <p:nvPr/>
        </p:nvPicPr>
        <p:blipFill>
          <a:blip r:embed="rId4" cstate="print"/>
          <a:srcRect b="41852"/>
          <a:stretch>
            <a:fillRect/>
          </a:stretch>
        </p:blipFill>
        <p:spPr bwMode="auto">
          <a:xfrm>
            <a:off x="1446027" y="1824159"/>
            <a:ext cx="6942397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Kondenzatorski mikrofon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1497F51A-9C8E-4B22-8EFB-D54C71E8E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1" name="Picture 10" descr="ba7216-15p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998867" y="2745000"/>
            <a:ext cx="4811841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555776" y="1124744"/>
            <a:ext cx="4680520" cy="28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Tehničke karakteristike mikrofona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:</a:t>
            </a:r>
          </a:p>
          <a:p>
            <a:pPr marL="540000" lvl="1" indent="-288000" algn="just">
              <a:lnSpc>
                <a:spcPct val="15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Osetljivost</a:t>
            </a:r>
            <a:r>
              <a:rPr lang="sr-Cyrl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endParaRPr lang="en-US" sz="1800" b="1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540000" lvl="1" indent="-288000" algn="just">
              <a:lnSpc>
                <a:spcPct val="15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Frekvencijski opseg primene</a:t>
            </a:r>
            <a:r>
              <a:rPr lang="sr-Cyrl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endParaRPr lang="en-US" sz="1800" b="1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540000" lvl="1" indent="-288000" algn="just">
              <a:lnSpc>
                <a:spcPct val="15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Dinamički opseg primene</a:t>
            </a:r>
            <a:r>
              <a:rPr lang="sr-Cyrl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,</a:t>
            </a:r>
            <a:endParaRPr lang="en-US" sz="1800" b="1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  <a:p>
            <a:pPr marL="540000" lvl="1" indent="-288000" algn="just">
              <a:lnSpc>
                <a:spcPct val="15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ea typeface="Arial Unicode MS" charset="-128"/>
                <a:cs typeface="Arial" pitchFamily="34" charset="0"/>
              </a:rPr>
              <a:t>Karakteristika usmerenosti.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ea typeface="Arial Unicode MS" charset="-128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Kondenzatorski mikrofon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F9EF4D3-5ECF-4C4B-8EDA-5540BFF77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00649"/>
              </p:ext>
            </p:extLst>
          </p:nvPr>
        </p:nvGraphicFramePr>
        <p:xfrm>
          <a:off x="3791715" y="5240463"/>
          <a:ext cx="4092653" cy="90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280" imgH="444240" progId="Equation.DSMT4">
                  <p:embed/>
                </p:oleObj>
              </mc:Choice>
              <mc:Fallback>
                <p:oleObj name="Equation" r:id="rId3" imgW="2006280" imgH="444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15" y="5240463"/>
                        <a:ext cx="4092653" cy="905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20019"/>
              </p:ext>
            </p:extLst>
          </p:nvPr>
        </p:nvGraphicFramePr>
        <p:xfrm>
          <a:off x="1225376" y="5499224"/>
          <a:ext cx="21224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1120" imgH="190440" progId="Equation.DSMT4">
                  <p:embed/>
                </p:oleObj>
              </mc:Choice>
              <mc:Fallback>
                <p:oleObj name="Equation" r:id="rId5" imgW="1041120" imgH="1904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376" y="5499224"/>
                        <a:ext cx="2122488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971550" y="2564904"/>
            <a:ext cx="7200900" cy="2520950"/>
            <a:chOff x="900113" y="2204194"/>
            <a:chExt cx="7200900" cy="2520950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0113" y="2204194"/>
              <a:ext cx="720090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234734" y="2391271"/>
              <a:ext cx="2041122" cy="46166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200" b="1" kern="0" dirty="0">
                  <a:solidFill>
                    <a:sysClr val="windowText" lastClr="000000"/>
                  </a:solidFill>
                </a:rPr>
                <a:t>Osetljivost otvorenog kola 50 mV</a:t>
              </a:r>
              <a:r>
                <a:rPr lang="en-US" sz="1200" b="1" kern="0" dirty="0">
                  <a:solidFill>
                    <a:sysClr val="windowText" lastClr="000000"/>
                  </a:solidFill>
                </a:rPr>
                <a:t>/Pa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4574987" y="3234944"/>
              <a:ext cx="1005546" cy="585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0" u="sng" ker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4189</a:t>
              </a:r>
            </a:p>
          </p:txBody>
        </p:sp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1600" y="2978353"/>
              <a:ext cx="780357" cy="1674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3994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038728"/>
              </p:ext>
            </p:extLst>
          </p:nvPr>
        </p:nvGraphicFramePr>
        <p:xfrm>
          <a:off x="1341438" y="1052736"/>
          <a:ext cx="204628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960" imgH="444240" progId="Equation.DSMT4">
                  <p:embed/>
                </p:oleObj>
              </mc:Choice>
              <mc:Fallback>
                <p:oleObj name="Equation" r:id="rId9" imgW="1002960" imgH="4442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052736"/>
                        <a:ext cx="2046287" cy="90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923594"/>
              </p:ext>
            </p:extLst>
          </p:nvPr>
        </p:nvGraphicFramePr>
        <p:xfrm>
          <a:off x="4398963" y="1057498"/>
          <a:ext cx="29527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47560" imgH="444240" progId="Equation.DSMT4">
                  <p:embed/>
                </p:oleObj>
              </mc:Choice>
              <mc:Fallback>
                <p:oleObj name="Equation" r:id="rId11" imgW="1447560" imgH="4442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1057498"/>
                        <a:ext cx="29527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Kondenzatorski mikrofon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19F3F-4947-422D-BB90-F93FCB606913}"/>
              </a:ext>
            </a:extLst>
          </p:cNvPr>
          <p:cNvSpPr txBox="1"/>
          <p:nvPr/>
        </p:nvSpPr>
        <p:spPr>
          <a:xfrm>
            <a:off x="1701579" y="200006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b="1" dirty="0">
                <a:solidFill>
                  <a:srgbClr val="990000"/>
                </a:solidFill>
              </a:rPr>
              <a:t>osetljivost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8430C8-F334-48C9-95CA-9A0D4A7CC334}"/>
              </a:ext>
            </a:extLst>
          </p:cNvPr>
          <p:cNvSpPr txBox="1"/>
          <p:nvPr/>
        </p:nvSpPr>
        <p:spPr>
          <a:xfrm>
            <a:off x="4910971" y="200006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b="1" dirty="0">
                <a:solidFill>
                  <a:srgbClr val="990000"/>
                </a:solidFill>
              </a:rPr>
              <a:t>nivo osetljivosti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6872EB46-2159-4E2D-8A12-4AE456CC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ba7216-15p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607" y="1196752"/>
            <a:ext cx="5635625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65196">
            <a:off x="7254822" y="1429395"/>
            <a:ext cx="9842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868747" y="3443982"/>
            <a:ext cx="18373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4189</a:t>
            </a:r>
            <a:r>
              <a:rPr lang="x-none" sz="18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4190</a:t>
            </a:r>
            <a:endParaRPr lang="en-US" sz="1800" b="1" kern="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Text" lastClr="000000"/>
                </a:solidFill>
              </a:rPr>
              <a:t>6.3</a:t>
            </a:r>
            <a:r>
              <a:rPr lang="x-none" sz="18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1800" b="1" kern="0" dirty="0">
                <a:solidFill>
                  <a:sysClr val="windowText" lastClr="000000"/>
                </a:solidFill>
              </a:rPr>
              <a:t>Hz ÷ 20</a:t>
            </a:r>
            <a:r>
              <a:rPr lang="x-none" sz="18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1800" b="1" kern="0" dirty="0">
                <a:solidFill>
                  <a:sysClr val="windowText" lastClr="000000"/>
                </a:solidFill>
              </a:rPr>
              <a:t>kHz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Kondenzatorski mikrofon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8C69F2E-C224-44F6-9DF7-642F408B1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14393</TotalTime>
  <Words>3520</Words>
  <Application>Microsoft Office PowerPoint</Application>
  <PresentationFormat>On-screen Show (4:3)</PresentationFormat>
  <Paragraphs>422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Calibri</vt:lpstr>
      <vt:lpstr>Wingdings</vt:lpstr>
      <vt:lpstr>Default Design</vt:lpstr>
      <vt:lpstr>CorelDRAW</vt:lpstr>
      <vt:lpstr>Equation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1817</cp:revision>
  <dcterms:created xsi:type="dcterms:W3CDTF">2012-10-03T09:08:30Z</dcterms:created>
  <dcterms:modified xsi:type="dcterms:W3CDTF">2023-06-22T11:08:02Z</dcterms:modified>
</cp:coreProperties>
</file>